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4" r:id="rId3"/>
    <p:sldId id="285" r:id="rId4"/>
    <p:sldId id="286" r:id="rId5"/>
    <p:sldId id="291" r:id="rId6"/>
    <p:sldId id="287" r:id="rId7"/>
    <p:sldId id="288" r:id="rId8"/>
    <p:sldId id="292" r:id="rId9"/>
    <p:sldId id="293" r:id="rId10"/>
    <p:sldId id="294" r:id="rId11"/>
    <p:sldId id="289" r:id="rId12"/>
    <p:sldId id="295" r:id="rId13"/>
    <p:sldId id="296" r:id="rId14"/>
    <p:sldId id="297" r:id="rId15"/>
    <p:sldId id="298" r:id="rId16"/>
    <p:sldId id="299" r:id="rId17"/>
    <p:sldId id="300" r:id="rId18"/>
    <p:sldId id="290" r:id="rId19"/>
    <p:sldId id="303" r:id="rId20"/>
    <p:sldId id="302" r:id="rId21"/>
    <p:sldId id="301" r:id="rId22"/>
    <p:sldId id="306" r:id="rId23"/>
    <p:sldId id="305" r:id="rId24"/>
    <p:sldId id="308" r:id="rId25"/>
    <p:sldId id="307" r:id="rId26"/>
    <p:sldId id="304" r:id="rId27"/>
    <p:sldId id="311" r:id="rId28"/>
    <p:sldId id="310" r:id="rId29"/>
    <p:sldId id="309" r:id="rId30"/>
    <p:sldId id="314" r:id="rId31"/>
    <p:sldId id="313" r:id="rId32"/>
    <p:sldId id="315" r:id="rId33"/>
    <p:sldId id="312" r:id="rId34"/>
    <p:sldId id="317" r:id="rId35"/>
    <p:sldId id="27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11-Dec-23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11-Dec-23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24.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26.png"/></Relationships>
</file>

<file path=ppt/slides/_rels/slide3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540327" y="2090172"/>
            <a:ext cx="11388437" cy="3108543"/>
          </a:xfrm>
          <a:prstGeom prst="rect">
            <a:avLst/>
          </a:prstGeom>
        </p:spPr>
        <p:txBody>
          <a:bodyPr wrap="square">
            <a:spAutoFit/>
          </a:bodyPr>
          <a:lstStyle/>
          <a:p>
            <a:r>
              <a:rPr lang="en-US" sz="6600" b="1" dirty="0">
                <a:solidFill>
                  <a:schemeClr val="tx2">
                    <a:lumMod val="75000"/>
                  </a:schemeClr>
                </a:solidFill>
                <a:effectLst>
                  <a:outerShdw blurRad="38100" dist="38100" dir="2700000" algn="tl">
                    <a:srgbClr val="000000">
                      <a:alpha val="43137"/>
                    </a:srgbClr>
                  </a:outerShdw>
                </a:effectLst>
              </a:rPr>
              <a:t>IELTS Writing Task 2 (Academic)				  Introduction</a:t>
            </a:r>
          </a:p>
          <a:p>
            <a:r>
              <a:rPr lang="en-US" sz="6400" b="1" dirty="0">
                <a:solidFill>
                  <a:schemeClr val="tx2">
                    <a:lumMod val="75000"/>
                  </a:schemeClr>
                </a:solidFill>
                <a:effectLst>
                  <a:outerShdw blurRad="38100" dist="38100" dir="2700000" algn="tl">
                    <a:srgbClr val="000000">
                      <a:alpha val="43137"/>
                    </a:srgbClr>
                  </a:outerShdw>
                </a:effectLst>
              </a:rPr>
              <a:t> 				  </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029998"/>
            <a:ext cx="11471564" cy="3416320"/>
          </a:xfrm>
          <a:prstGeom prst="rect">
            <a:avLst/>
          </a:prstGeom>
        </p:spPr>
        <p:txBody>
          <a:bodyPr wrap="square">
            <a:spAutoFit/>
          </a:bodyPr>
          <a:lstStyle/>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p:txBody>
      </p:sp>
      <p:pic>
        <p:nvPicPr>
          <p:cNvPr id="3" name="Picture 2">
            <a:extLst>
              <a:ext uri="{FF2B5EF4-FFF2-40B4-BE49-F238E27FC236}">
                <a16:creationId xmlns:a16="http://schemas.microsoft.com/office/drawing/2014/main" id="{0EB9AD1C-0BBA-4F27-A116-4E6CAC7EAD48}"/>
              </a:ext>
            </a:extLst>
          </p:cNvPr>
          <p:cNvPicPr>
            <a:picLocks noChangeAspect="1"/>
          </p:cNvPicPr>
          <p:nvPr/>
        </p:nvPicPr>
        <p:blipFill>
          <a:blip r:embed="rId4"/>
          <a:stretch>
            <a:fillRect/>
          </a:stretch>
        </p:blipFill>
        <p:spPr>
          <a:xfrm>
            <a:off x="503118" y="1029998"/>
            <a:ext cx="11185764" cy="775251"/>
          </a:xfrm>
          <a:prstGeom prst="rect">
            <a:avLst/>
          </a:prstGeom>
        </p:spPr>
      </p:pic>
      <p:pic>
        <p:nvPicPr>
          <p:cNvPr id="4" name="Picture 3">
            <a:extLst>
              <a:ext uri="{FF2B5EF4-FFF2-40B4-BE49-F238E27FC236}">
                <a16:creationId xmlns:a16="http://schemas.microsoft.com/office/drawing/2014/main" id="{7D8407EF-4ACC-4645-B476-4A14800CC96C}"/>
              </a:ext>
            </a:extLst>
          </p:cNvPr>
          <p:cNvPicPr>
            <a:picLocks noChangeAspect="1"/>
          </p:cNvPicPr>
          <p:nvPr/>
        </p:nvPicPr>
        <p:blipFill>
          <a:blip r:embed="rId5"/>
          <a:stretch>
            <a:fillRect/>
          </a:stretch>
        </p:blipFill>
        <p:spPr>
          <a:xfrm>
            <a:off x="503118" y="1873531"/>
            <a:ext cx="11189349" cy="3041631"/>
          </a:xfrm>
          <a:prstGeom prst="rect">
            <a:avLst/>
          </a:prstGeom>
        </p:spPr>
      </p:pic>
    </p:spTree>
    <p:extLst>
      <p:ext uri="{BB962C8B-B14F-4D97-AF65-F5344CB8AC3E}">
        <p14:creationId xmlns:p14="http://schemas.microsoft.com/office/powerpoint/2010/main" val="296256513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679382" cy="7094250"/>
          </a:xfrm>
          <a:prstGeom prst="rect">
            <a:avLst/>
          </a:prstGeom>
        </p:spPr>
        <p:txBody>
          <a:bodyPr wrap="square">
            <a:spAutoFit/>
          </a:bodyPr>
          <a:lstStyle/>
          <a:p>
            <a:pPr fontAlgn="base"/>
            <a:r>
              <a:rPr lang="en-US" sz="2400" b="1" dirty="0">
                <a:solidFill>
                  <a:srgbClr val="00B050"/>
                </a:solidFill>
              </a:rPr>
              <a:t>Do: </a:t>
            </a:r>
          </a:p>
          <a:p>
            <a:pPr fontAlgn="base"/>
            <a:endParaRPr lang="en-US" sz="1200" b="1" dirty="0">
              <a:solidFill>
                <a:srgbClr val="00B050"/>
              </a:solidFill>
            </a:endParaRPr>
          </a:p>
          <a:p>
            <a:pPr marL="342900" indent="-342900" fontAlgn="base">
              <a:buFont typeface="Arial" panose="020B0604020202020204" pitchFamily="34" charset="0"/>
              <a:buChar char="•"/>
            </a:pPr>
            <a:r>
              <a:rPr lang="en-US" sz="2400" dirty="0"/>
              <a:t>Read the question carefully and decide how many parts are in it </a:t>
            </a:r>
          </a:p>
          <a:p>
            <a:pPr marL="342900" indent="-342900" fontAlgn="base">
              <a:buFont typeface="Arial" panose="020B0604020202020204" pitchFamily="34" charset="0"/>
              <a:buChar char="•"/>
            </a:pPr>
            <a:r>
              <a:rPr lang="en-US" sz="2400" dirty="0"/>
              <a:t>Present your opinion and support it throughout the whole essay </a:t>
            </a:r>
          </a:p>
          <a:p>
            <a:pPr marL="342900" indent="-342900" fontAlgn="base">
              <a:buFont typeface="Arial" panose="020B0604020202020204" pitchFamily="34" charset="0"/>
              <a:buChar char="•"/>
            </a:pPr>
            <a:r>
              <a:rPr lang="en-US" sz="2400" dirty="0"/>
              <a:t>If asked to present both views, make sure each view is presented equally (similar paragraph length) </a:t>
            </a:r>
          </a:p>
          <a:p>
            <a:pPr marL="342900" indent="-342900" fontAlgn="base">
              <a:buFont typeface="Arial" panose="020B0604020202020204" pitchFamily="34" charset="0"/>
              <a:buChar char="•"/>
            </a:pPr>
            <a:r>
              <a:rPr lang="en-US" sz="2400" dirty="0"/>
              <a:t>Watch for plurals. If you are asked to give ‘advantages’, you must present a minimum of 2  </a:t>
            </a:r>
          </a:p>
          <a:p>
            <a:pPr marL="342900" indent="-342900" fontAlgn="base">
              <a:buFont typeface="Arial" panose="020B0604020202020204" pitchFamily="34" charset="0"/>
              <a:buChar char="•"/>
            </a:pPr>
            <a:r>
              <a:rPr lang="en-US" sz="2400" dirty="0"/>
              <a:t>Watch for ‘and’. You may need to comment on more than one element  </a:t>
            </a:r>
          </a:p>
          <a:p>
            <a:pPr marL="342900" indent="-342900" fontAlgn="base">
              <a:buFont typeface="Arial" panose="020B0604020202020204" pitchFamily="34" charset="0"/>
              <a:buChar char="•"/>
            </a:pPr>
            <a:r>
              <a:rPr lang="en-US" sz="2400" dirty="0"/>
              <a:t>Write more than 250 words.  </a:t>
            </a:r>
          </a:p>
          <a:p>
            <a:pPr fontAlgn="base"/>
            <a:endParaRPr lang="en-US" sz="1100" dirty="0"/>
          </a:p>
          <a:p>
            <a:pPr fontAlgn="base"/>
            <a:r>
              <a:rPr lang="en-US" sz="2400" b="1" dirty="0">
                <a:solidFill>
                  <a:srgbClr val="FF0000"/>
                </a:solidFill>
              </a:rPr>
              <a:t>Don’t: </a:t>
            </a:r>
          </a:p>
          <a:p>
            <a:pPr fontAlgn="base"/>
            <a:endParaRPr lang="en-US" sz="1200" b="1" dirty="0">
              <a:solidFill>
                <a:srgbClr val="FF0000"/>
              </a:solidFill>
            </a:endParaRPr>
          </a:p>
          <a:p>
            <a:pPr marL="342900" indent="-342900" fontAlgn="base">
              <a:buFont typeface="Arial" panose="020B0604020202020204" pitchFamily="34" charset="0"/>
              <a:buChar char="•"/>
            </a:pPr>
            <a:r>
              <a:rPr lang="en-US" sz="2400" dirty="0"/>
              <a:t>Ignore parts of the question  </a:t>
            </a:r>
          </a:p>
          <a:p>
            <a:pPr marL="342900" indent="-342900" fontAlgn="base">
              <a:buFont typeface="Arial" panose="020B0604020202020204" pitchFamily="34" charset="0"/>
              <a:buChar char="•"/>
            </a:pPr>
            <a:r>
              <a:rPr lang="en-US" sz="2400" dirty="0"/>
              <a:t>Assume that your opinion is clear, use the first person to ensure the examiner knows it’s your opinion ‘I think’  </a:t>
            </a:r>
          </a:p>
          <a:p>
            <a:pPr marL="342900" indent="-342900" fontAlgn="base">
              <a:buFont typeface="Arial" panose="020B0604020202020204" pitchFamily="34" charset="0"/>
              <a:buChar char="•"/>
            </a:pPr>
            <a:r>
              <a:rPr lang="en-US" sz="2400" dirty="0"/>
              <a:t>Tell the examiner what you are going to say and what you have said  </a:t>
            </a:r>
          </a:p>
          <a:p>
            <a:pPr marL="342900" indent="-342900" fontAlgn="base">
              <a:buFont typeface="Arial" panose="020B0604020202020204" pitchFamily="34" charset="0"/>
              <a:buChar char="•"/>
            </a:pPr>
            <a:r>
              <a:rPr lang="en-US" sz="2400" dirty="0"/>
              <a:t>Produce a short essay. </a:t>
            </a: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r>
              <a:rPr lang="en-US" sz="2400" dirty="0" err="1"/>
              <a:t>ch</a:t>
            </a:r>
            <a:endParaRPr lang="en-US" sz="2400" dirty="0">
              <a:solidFill>
                <a:srgbClr val="303030"/>
              </a:solidFill>
              <a:latin typeface="Helvetica Neue"/>
            </a:endParaRPr>
          </a:p>
        </p:txBody>
      </p:sp>
    </p:spTree>
    <p:extLst>
      <p:ext uri="{BB962C8B-B14F-4D97-AF65-F5344CB8AC3E}">
        <p14:creationId xmlns:p14="http://schemas.microsoft.com/office/powerpoint/2010/main" val="261102385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679382" cy="7094250"/>
          </a:xfrm>
          <a:prstGeom prst="rect">
            <a:avLst/>
          </a:prstGeom>
        </p:spPr>
        <p:txBody>
          <a:bodyPr wrap="square">
            <a:spAutoFit/>
          </a:bodyPr>
          <a:lstStyle/>
          <a:p>
            <a:pPr fontAlgn="base"/>
            <a:r>
              <a:rPr lang="en-US" sz="2400" b="1" dirty="0">
                <a:solidFill>
                  <a:srgbClr val="00B050"/>
                </a:solidFill>
              </a:rPr>
              <a:t>Do: </a:t>
            </a:r>
          </a:p>
          <a:p>
            <a:pPr fontAlgn="base"/>
            <a:endParaRPr lang="en-US" sz="1200" b="1" dirty="0">
              <a:solidFill>
                <a:srgbClr val="00B050"/>
              </a:solidFill>
            </a:endParaRPr>
          </a:p>
          <a:p>
            <a:pPr marL="342900" indent="-342900" fontAlgn="base">
              <a:buFont typeface="Arial" panose="020B0604020202020204" pitchFamily="34" charset="0"/>
              <a:buChar char="•"/>
            </a:pPr>
            <a:r>
              <a:rPr lang="en-US" sz="2400" dirty="0"/>
              <a:t>Read the question carefully and decide how many parts are in it </a:t>
            </a:r>
          </a:p>
          <a:p>
            <a:pPr marL="342900" indent="-342900" fontAlgn="base">
              <a:buFont typeface="Arial" panose="020B0604020202020204" pitchFamily="34" charset="0"/>
              <a:buChar char="•"/>
            </a:pPr>
            <a:r>
              <a:rPr lang="en-US" sz="2400" dirty="0"/>
              <a:t>Present your opinion and support it throughout the whole essay </a:t>
            </a:r>
          </a:p>
          <a:p>
            <a:pPr marL="342900" indent="-342900" fontAlgn="base">
              <a:buFont typeface="Arial" panose="020B0604020202020204" pitchFamily="34" charset="0"/>
              <a:buChar char="•"/>
            </a:pPr>
            <a:r>
              <a:rPr lang="en-US" sz="2400" dirty="0"/>
              <a:t>If asked to present both views, make sure each view is presented equally (similar paragraph length) </a:t>
            </a:r>
          </a:p>
          <a:p>
            <a:pPr marL="342900" indent="-342900" fontAlgn="base">
              <a:buFont typeface="Arial" panose="020B0604020202020204" pitchFamily="34" charset="0"/>
              <a:buChar char="•"/>
            </a:pPr>
            <a:r>
              <a:rPr lang="en-US" sz="2400" dirty="0"/>
              <a:t>Watch for plurals. If you are asked to give ‘advantages’, you must present a minimum of 2  </a:t>
            </a:r>
          </a:p>
          <a:p>
            <a:pPr marL="342900" indent="-342900" fontAlgn="base">
              <a:buFont typeface="Arial" panose="020B0604020202020204" pitchFamily="34" charset="0"/>
              <a:buChar char="•"/>
            </a:pPr>
            <a:r>
              <a:rPr lang="en-US" sz="2400" dirty="0"/>
              <a:t>Watch for ‘and’. You may need to comment on more than one element  </a:t>
            </a:r>
          </a:p>
          <a:p>
            <a:pPr marL="342900" indent="-342900" fontAlgn="base">
              <a:buFont typeface="Arial" panose="020B0604020202020204" pitchFamily="34" charset="0"/>
              <a:buChar char="•"/>
            </a:pPr>
            <a:r>
              <a:rPr lang="en-US" sz="2400" dirty="0"/>
              <a:t>Write more than 250 words.  </a:t>
            </a:r>
          </a:p>
          <a:p>
            <a:pPr fontAlgn="base"/>
            <a:endParaRPr lang="en-US" sz="1100" dirty="0"/>
          </a:p>
          <a:p>
            <a:pPr fontAlgn="base"/>
            <a:r>
              <a:rPr lang="en-US" sz="2400" b="1" dirty="0">
                <a:solidFill>
                  <a:srgbClr val="FF0000"/>
                </a:solidFill>
              </a:rPr>
              <a:t>Don’t: </a:t>
            </a:r>
          </a:p>
          <a:p>
            <a:pPr fontAlgn="base"/>
            <a:endParaRPr lang="en-US" sz="1200" b="1" dirty="0">
              <a:solidFill>
                <a:srgbClr val="FF0000"/>
              </a:solidFill>
            </a:endParaRPr>
          </a:p>
          <a:p>
            <a:pPr marL="342900" indent="-342900" fontAlgn="base">
              <a:buFont typeface="Arial" panose="020B0604020202020204" pitchFamily="34" charset="0"/>
              <a:buChar char="•"/>
            </a:pPr>
            <a:r>
              <a:rPr lang="en-US" sz="2400" dirty="0"/>
              <a:t>Ignore parts of the question  </a:t>
            </a:r>
          </a:p>
          <a:p>
            <a:pPr marL="342900" indent="-342900" fontAlgn="base">
              <a:buFont typeface="Arial" panose="020B0604020202020204" pitchFamily="34" charset="0"/>
              <a:buChar char="•"/>
            </a:pPr>
            <a:r>
              <a:rPr lang="en-US" sz="2400" dirty="0"/>
              <a:t>Assume that your opinion is clear, use the first person to ensure the examiner knows it’s your opinion ‘I think’  </a:t>
            </a:r>
          </a:p>
          <a:p>
            <a:pPr marL="342900" indent="-342900" fontAlgn="base">
              <a:buFont typeface="Arial" panose="020B0604020202020204" pitchFamily="34" charset="0"/>
              <a:buChar char="•"/>
            </a:pPr>
            <a:r>
              <a:rPr lang="en-US" sz="2400" dirty="0"/>
              <a:t>Tell the examiner what you are going to say and what you have said  </a:t>
            </a:r>
          </a:p>
          <a:p>
            <a:pPr marL="342900" indent="-342900" fontAlgn="base">
              <a:buFont typeface="Arial" panose="020B0604020202020204" pitchFamily="34" charset="0"/>
              <a:buChar char="•"/>
            </a:pPr>
            <a:r>
              <a:rPr lang="en-US" sz="2400" dirty="0"/>
              <a:t>Produce a short essay. </a:t>
            </a: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194413740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679382" cy="5201424"/>
          </a:xfrm>
          <a:prstGeom prst="rect">
            <a:avLst/>
          </a:prstGeom>
        </p:spPr>
        <p:txBody>
          <a:bodyPr wrap="square">
            <a:spAutoFit/>
          </a:bodyPr>
          <a:lstStyle/>
          <a:p>
            <a:pPr fontAlgn="base"/>
            <a:endParaRPr lang="en-US" sz="2400" b="1" dirty="0">
              <a:solidFill>
                <a:srgbClr val="0070C0"/>
              </a:solidFill>
              <a:latin typeface="Helvetica Neue"/>
            </a:endParaRPr>
          </a:p>
          <a:p>
            <a:pPr fontAlgn="base"/>
            <a:endParaRPr lang="en-US" sz="2400" b="1" dirty="0">
              <a:solidFill>
                <a:srgbClr val="0070C0"/>
              </a:solidFill>
              <a:latin typeface="Helvetica Neue"/>
            </a:endParaRPr>
          </a:p>
          <a:p>
            <a:pPr fontAlgn="base"/>
            <a:r>
              <a:rPr lang="en-US" sz="2400" b="1" dirty="0">
                <a:solidFill>
                  <a:srgbClr val="0070C0"/>
                </a:solidFill>
                <a:latin typeface="Helvetica Neue"/>
              </a:rPr>
              <a:t>Step 3: </a:t>
            </a:r>
            <a:r>
              <a:rPr lang="en-US" sz="2400" b="1" dirty="0" err="1">
                <a:solidFill>
                  <a:srgbClr val="0070C0"/>
                </a:solidFill>
                <a:latin typeface="Helvetica Neue"/>
              </a:rPr>
              <a:t>Organise</a:t>
            </a:r>
            <a:r>
              <a:rPr lang="en-US" sz="2400" b="1" dirty="0">
                <a:solidFill>
                  <a:srgbClr val="0070C0"/>
                </a:solidFill>
                <a:latin typeface="Helvetica Neue"/>
              </a:rPr>
              <a:t> your essay logically, with clear progression using linking   	  phrases </a:t>
            </a:r>
          </a:p>
          <a:p>
            <a:pPr fontAlgn="base"/>
            <a:endParaRPr lang="en-US" sz="2000" b="1" dirty="0">
              <a:solidFill>
                <a:srgbClr val="0070C0"/>
              </a:solidFill>
              <a:latin typeface="Helvetica Neue"/>
            </a:endParaRPr>
          </a:p>
          <a:p>
            <a:pPr fontAlgn="base"/>
            <a:r>
              <a:rPr lang="en-US" sz="2400" dirty="0"/>
              <a:t>Ideas must be expressed and ordered clearly - starting with an introduction and moving through to a conclusion. </a:t>
            </a:r>
          </a:p>
          <a:p>
            <a:pPr fontAlgn="base"/>
            <a:endParaRPr lang="en-US" sz="2400" dirty="0"/>
          </a:p>
          <a:p>
            <a:pPr fontAlgn="base"/>
            <a:r>
              <a:rPr lang="en-US" sz="2400" dirty="0"/>
              <a:t>If you are asked to present both views and your opinion, state your opinion at the beginning of the essay and then move on to present both views. You can then come back to your own opinion and then conclude the essay. This is a logical way to present these ideas.  </a:t>
            </a: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267379828"/>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415636" y="1029998"/>
            <a:ext cx="11679382" cy="4893647"/>
          </a:xfrm>
          <a:prstGeom prst="rect">
            <a:avLst/>
          </a:prstGeom>
        </p:spPr>
        <p:txBody>
          <a:bodyPr wrap="square">
            <a:spAutoFit/>
          </a:bodyPr>
          <a:lstStyle/>
          <a:p>
            <a:pPr fontAlgn="base"/>
            <a:r>
              <a:rPr lang="en-US" sz="2400" b="1" dirty="0">
                <a:solidFill>
                  <a:srgbClr val="00B050"/>
                </a:solidFill>
              </a:rPr>
              <a:t>Do:</a:t>
            </a:r>
            <a:r>
              <a:rPr lang="en-US" sz="2400" b="1" dirty="0"/>
              <a:t> </a:t>
            </a:r>
          </a:p>
          <a:p>
            <a:pPr fontAlgn="base"/>
            <a:endParaRPr lang="en-US" sz="2000" dirty="0"/>
          </a:p>
          <a:p>
            <a:pPr marL="342900" indent="-342900" fontAlgn="base">
              <a:buFont typeface="Arial" panose="020B0604020202020204" pitchFamily="34" charset="0"/>
              <a:buChar char="•"/>
            </a:pPr>
            <a:r>
              <a:rPr lang="en-US" sz="2400" dirty="0"/>
              <a:t>Use a range of linking words and phrases, but don’t overuse them </a:t>
            </a:r>
          </a:p>
          <a:p>
            <a:pPr marL="342900" indent="-342900" fontAlgn="base">
              <a:buFont typeface="Arial" panose="020B0604020202020204" pitchFamily="34" charset="0"/>
              <a:buChar char="•"/>
            </a:pPr>
            <a:r>
              <a:rPr lang="en-US" sz="2400" dirty="0"/>
              <a:t>Use adverbial phrases, rather than single basic linkers </a:t>
            </a:r>
          </a:p>
          <a:p>
            <a:pPr marL="342900" indent="-342900" fontAlgn="base">
              <a:buFont typeface="Arial" panose="020B0604020202020204" pitchFamily="34" charset="0"/>
              <a:buChar char="•"/>
            </a:pPr>
            <a:r>
              <a:rPr lang="en-US" sz="2400" dirty="0"/>
              <a:t>Use referencing and substitution to avoid repetition (this/them/the issue/the problem)  </a:t>
            </a:r>
          </a:p>
          <a:p>
            <a:pPr marL="342900" indent="-342900" fontAlgn="base">
              <a:buFont typeface="Arial" panose="020B0604020202020204" pitchFamily="34" charset="0"/>
              <a:buChar char="•"/>
            </a:pPr>
            <a:r>
              <a:rPr lang="en-US" sz="2400" dirty="0"/>
              <a:t>Use punctuation to make your writing coherent  </a:t>
            </a:r>
          </a:p>
          <a:p>
            <a:pPr marL="342900" indent="-342900" fontAlgn="base">
              <a:buFont typeface="Arial" panose="020B0604020202020204" pitchFamily="34" charset="0"/>
              <a:buChar char="•"/>
            </a:pPr>
            <a:r>
              <a:rPr lang="en-US" sz="2400" dirty="0"/>
              <a:t>Make sure your ideas are sequenced correctly  </a:t>
            </a:r>
          </a:p>
          <a:p>
            <a:pPr marL="342900" indent="-342900" fontAlgn="base">
              <a:buFont typeface="Arial" panose="020B0604020202020204" pitchFamily="34" charset="0"/>
              <a:buChar char="•"/>
            </a:pPr>
            <a:r>
              <a:rPr lang="en-US" sz="2400" dirty="0"/>
              <a:t>Make sure your ideas are logical and easy to follow  </a:t>
            </a:r>
          </a:p>
          <a:p>
            <a:pPr marL="342900" indent="-342900" fontAlgn="base">
              <a:buFont typeface="Arial" panose="020B0604020202020204" pitchFamily="34" charset="0"/>
              <a:buChar char="•"/>
            </a:pPr>
            <a:r>
              <a:rPr lang="en-US" sz="2400" dirty="0"/>
              <a:t>Use a separate paragraph for the introduction and the conclusion   </a:t>
            </a:r>
          </a:p>
          <a:p>
            <a:pPr marL="342900" indent="-342900" fontAlgn="base">
              <a:buFont typeface="Arial" panose="020B0604020202020204" pitchFamily="34" charset="0"/>
              <a:buChar char="•"/>
            </a:pPr>
            <a:r>
              <a:rPr lang="en-US" sz="2400" dirty="0"/>
              <a:t>Use one paragraph for each idea or topic area. </a:t>
            </a: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100876631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401781" y="714375"/>
            <a:ext cx="11679382" cy="6740307"/>
          </a:xfrm>
          <a:prstGeom prst="rect">
            <a:avLst/>
          </a:prstGeom>
        </p:spPr>
        <p:txBody>
          <a:bodyPr wrap="square">
            <a:spAutoFit/>
          </a:bodyPr>
          <a:lstStyle/>
          <a:p>
            <a:pPr fontAlgn="base"/>
            <a:r>
              <a:rPr lang="en-US" sz="2400" b="1" dirty="0">
                <a:solidFill>
                  <a:srgbClr val="FF0000"/>
                </a:solidFill>
              </a:rPr>
              <a:t>Don’t: </a:t>
            </a:r>
          </a:p>
          <a:p>
            <a:pPr fontAlgn="base"/>
            <a:endParaRPr lang="en-US" sz="2000" dirty="0"/>
          </a:p>
          <a:p>
            <a:pPr marL="342900" indent="-342900" fontAlgn="base">
              <a:buFont typeface="Arial" panose="020B0604020202020204" pitchFamily="34" charset="0"/>
              <a:buChar char="•"/>
            </a:pPr>
            <a:r>
              <a:rPr lang="en-US" sz="2400" dirty="0"/>
              <a:t>Overuse basic linking words like firstly (instead, try using ‘The first reason for/ The primary reason for this’)  </a:t>
            </a:r>
          </a:p>
          <a:p>
            <a:pPr marL="342900" indent="-342900" fontAlgn="base">
              <a:buFont typeface="Arial" panose="020B0604020202020204" pitchFamily="34" charset="0"/>
              <a:buChar char="•"/>
            </a:pPr>
            <a:r>
              <a:rPr lang="en-US" sz="2400" dirty="0"/>
              <a:t>Start every sentence with a linker (Try to put it in the middle of a sentence. E.g. “Some people believe, however, that individuals must also take responsibility for the environment” or “I believe, on the other hand, that individuals do have a responsibility to…”)  </a:t>
            </a:r>
          </a:p>
          <a:p>
            <a:pPr marL="342900" indent="-342900" fontAlgn="base">
              <a:buFont typeface="Arial" panose="020B0604020202020204" pitchFamily="34" charset="0"/>
              <a:buChar char="•"/>
            </a:pPr>
            <a:r>
              <a:rPr lang="en-US" sz="2400" dirty="0"/>
              <a:t>Use numbers, symbols or abbreviations (1, 2, </a:t>
            </a:r>
            <a:r>
              <a:rPr lang="en-US" sz="2400" dirty="0" err="1"/>
              <a:t>etc</a:t>
            </a:r>
            <a:r>
              <a:rPr lang="en-US" sz="2400" dirty="0"/>
              <a:t>, &amp;, +)  </a:t>
            </a:r>
          </a:p>
          <a:p>
            <a:pPr marL="342900" indent="-342900" fontAlgn="base">
              <a:buFont typeface="Arial" panose="020B0604020202020204" pitchFamily="34" charset="0"/>
              <a:buChar char="•"/>
            </a:pPr>
            <a:r>
              <a:rPr lang="en-US" sz="2400" dirty="0"/>
              <a:t>Use headings or subheadings  </a:t>
            </a:r>
          </a:p>
          <a:p>
            <a:pPr marL="342900" indent="-342900" fontAlgn="base">
              <a:buFont typeface="Arial" panose="020B0604020202020204" pitchFamily="34" charset="0"/>
              <a:buChar char="•"/>
            </a:pPr>
            <a:r>
              <a:rPr lang="en-US" sz="2400" dirty="0"/>
              <a:t>Underline words or phrases </a:t>
            </a:r>
          </a:p>
          <a:p>
            <a:pPr marL="342900" indent="-342900" fontAlgn="base">
              <a:buFont typeface="Arial" panose="020B0604020202020204" pitchFamily="34" charset="0"/>
              <a:buChar char="•"/>
            </a:pPr>
            <a:r>
              <a:rPr lang="en-US" sz="2400" dirty="0"/>
              <a:t>Use one-sentence paragraphs  </a:t>
            </a:r>
          </a:p>
          <a:p>
            <a:pPr marL="342900" indent="-342900" fontAlgn="base">
              <a:buFont typeface="Arial" panose="020B0604020202020204" pitchFamily="34" charset="0"/>
              <a:buChar char="•"/>
            </a:pPr>
            <a:r>
              <a:rPr lang="en-US" sz="2400" dirty="0"/>
              <a:t>Start every sentence with a linking device.</a:t>
            </a:r>
          </a:p>
          <a:p>
            <a:pPr fontAlgn="base"/>
            <a:r>
              <a:rPr lang="en-US" sz="2400" b="1" dirty="0"/>
              <a:t> </a:t>
            </a:r>
          </a:p>
          <a:p>
            <a:pPr fontAlgn="base"/>
            <a:endParaRPr lang="en-US" sz="2400" dirty="0"/>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76668859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401781" y="714375"/>
            <a:ext cx="11679382" cy="6463308"/>
          </a:xfrm>
          <a:prstGeom prst="rect">
            <a:avLst/>
          </a:prstGeom>
        </p:spPr>
        <p:txBody>
          <a:bodyPr wrap="square">
            <a:spAutoFit/>
          </a:bodyPr>
          <a:lstStyle/>
          <a:p>
            <a:pPr fontAlgn="base"/>
            <a:r>
              <a:rPr lang="en-US" sz="2400" b="1" dirty="0">
                <a:solidFill>
                  <a:srgbClr val="0070C0"/>
                </a:solidFill>
                <a:latin typeface="Helvetica Neue"/>
              </a:rPr>
              <a:t>Step 4: </a:t>
            </a:r>
            <a:r>
              <a:rPr lang="en-US" sz="2400" b="1" dirty="0" err="1">
                <a:solidFill>
                  <a:srgbClr val="0070C0"/>
                </a:solidFill>
                <a:latin typeface="Helvetica Neue"/>
              </a:rPr>
              <a:t>Organise</a:t>
            </a:r>
            <a:r>
              <a:rPr lang="en-US" sz="2400" b="1" dirty="0">
                <a:solidFill>
                  <a:srgbClr val="0070C0"/>
                </a:solidFill>
                <a:latin typeface="Helvetica Neue"/>
              </a:rPr>
              <a:t> your essays into paragraphs </a:t>
            </a:r>
          </a:p>
          <a:p>
            <a:pPr fontAlgn="base"/>
            <a:endParaRPr lang="en-US" sz="1600" b="1" dirty="0">
              <a:solidFill>
                <a:srgbClr val="0070C0"/>
              </a:solidFill>
              <a:latin typeface="Helvetica Neue"/>
            </a:endParaRPr>
          </a:p>
          <a:p>
            <a:pPr fontAlgn="base"/>
            <a:r>
              <a:rPr lang="en-US" sz="2400" dirty="0"/>
              <a:t>Use paragraphs to </a:t>
            </a:r>
            <a:r>
              <a:rPr lang="en-US" sz="2400" dirty="0" err="1"/>
              <a:t>organise</a:t>
            </a:r>
            <a:r>
              <a:rPr lang="en-US" sz="2400" dirty="0"/>
              <a:t> your essay into clear parts. Make sure each paragraph contains a clear and developed topic with a minimum of two sentences.  </a:t>
            </a:r>
          </a:p>
          <a:p>
            <a:pPr fontAlgn="base"/>
            <a:endParaRPr lang="en-US" sz="1400" dirty="0"/>
          </a:p>
          <a:p>
            <a:pPr fontAlgn="base"/>
            <a:r>
              <a:rPr lang="en-US" sz="2400" dirty="0"/>
              <a:t>You can use the acronym “PEEL” when writing your essay:  </a:t>
            </a:r>
          </a:p>
          <a:p>
            <a:pPr fontAlgn="base"/>
            <a:r>
              <a:rPr lang="en-US" sz="2400" b="1" dirty="0"/>
              <a:t>Point</a:t>
            </a:r>
            <a:r>
              <a:rPr lang="en-US" sz="2400" dirty="0"/>
              <a:t> – introduce your topic or topic sentence </a:t>
            </a:r>
          </a:p>
          <a:p>
            <a:pPr fontAlgn="base"/>
            <a:r>
              <a:rPr lang="en-US" sz="2400" b="1" dirty="0"/>
              <a:t>Example </a:t>
            </a:r>
            <a:r>
              <a:rPr lang="en-US" sz="2400" dirty="0"/>
              <a:t>– an example that supports your point </a:t>
            </a:r>
          </a:p>
          <a:p>
            <a:pPr fontAlgn="base"/>
            <a:r>
              <a:rPr lang="en-US" sz="2400" b="1" dirty="0"/>
              <a:t>Explain</a:t>
            </a:r>
            <a:r>
              <a:rPr lang="en-US" sz="2400" dirty="0"/>
              <a:t> – why this evidence supports your point </a:t>
            </a:r>
          </a:p>
          <a:p>
            <a:pPr fontAlgn="base"/>
            <a:r>
              <a:rPr lang="en-US" sz="2400" b="1" dirty="0"/>
              <a:t>Link </a:t>
            </a:r>
            <a:r>
              <a:rPr lang="en-US" sz="2400" dirty="0"/>
              <a:t>– transition to the next topic or paragraph </a:t>
            </a:r>
          </a:p>
          <a:p>
            <a:pPr fontAlgn="base"/>
            <a:endParaRPr lang="en-US" sz="1600" dirty="0"/>
          </a:p>
          <a:p>
            <a:pPr fontAlgn="base"/>
            <a:r>
              <a:rPr lang="en-US" sz="2400" dirty="0"/>
              <a:t>You must use enough paragraphs to clearly show a structured response. This will show that you can </a:t>
            </a:r>
            <a:r>
              <a:rPr lang="en-US" sz="2400" dirty="0" err="1"/>
              <a:t>organise</a:t>
            </a:r>
            <a:r>
              <a:rPr lang="en-US" sz="2400" dirty="0"/>
              <a:t> and present your thoughts and ideas logically.  </a:t>
            </a:r>
          </a:p>
          <a:p>
            <a:pPr fontAlgn="base"/>
            <a:endParaRPr lang="en-US" sz="2400" b="1" dirty="0"/>
          </a:p>
          <a:p>
            <a:pPr fontAlgn="base"/>
            <a:endParaRPr lang="en-US" sz="2400" dirty="0"/>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334404457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512618" y="357187"/>
            <a:ext cx="11679382" cy="6001643"/>
          </a:xfrm>
          <a:prstGeom prst="rect">
            <a:avLst/>
          </a:prstGeom>
        </p:spPr>
        <p:txBody>
          <a:bodyPr wrap="square">
            <a:spAutoFit/>
          </a:bodyPr>
          <a:lstStyle/>
          <a:p>
            <a:pPr fontAlgn="base"/>
            <a:endParaRPr lang="en-US" sz="2400" dirty="0"/>
          </a:p>
          <a:p>
            <a:r>
              <a:rPr lang="en-US" sz="2400" dirty="0"/>
              <a:t>Here are some ideas on how many paragraphs you could include in an essay: </a:t>
            </a:r>
          </a:p>
          <a:p>
            <a:endParaRPr lang="en-US" sz="2400" dirty="0">
              <a:solidFill>
                <a:srgbClr val="303030"/>
              </a:solidFill>
              <a:latin typeface="Helvetica Neue"/>
            </a:endParaRPr>
          </a:p>
          <a:p>
            <a:r>
              <a:rPr lang="en-US" sz="2400" dirty="0">
                <a:solidFill>
                  <a:srgbClr val="303030"/>
                </a:solidFill>
                <a:latin typeface="Helvetica Neue"/>
              </a:rPr>
              <a:t>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p:txBody>
      </p:sp>
      <p:pic>
        <p:nvPicPr>
          <p:cNvPr id="3" name="Picture 2">
            <a:extLst>
              <a:ext uri="{FF2B5EF4-FFF2-40B4-BE49-F238E27FC236}">
                <a16:creationId xmlns:a16="http://schemas.microsoft.com/office/drawing/2014/main" id="{5718F588-A522-4538-B169-18641E1EC375}"/>
              </a:ext>
            </a:extLst>
          </p:cNvPr>
          <p:cNvPicPr>
            <a:picLocks noChangeAspect="1"/>
          </p:cNvPicPr>
          <p:nvPr/>
        </p:nvPicPr>
        <p:blipFill>
          <a:blip r:embed="rId4"/>
          <a:stretch>
            <a:fillRect/>
          </a:stretch>
        </p:blipFill>
        <p:spPr>
          <a:xfrm>
            <a:off x="512618" y="1342159"/>
            <a:ext cx="11166764" cy="4779869"/>
          </a:xfrm>
          <a:prstGeom prst="rect">
            <a:avLst/>
          </a:prstGeom>
        </p:spPr>
      </p:pic>
    </p:spTree>
    <p:extLst>
      <p:ext uri="{BB962C8B-B14F-4D97-AF65-F5344CB8AC3E}">
        <p14:creationId xmlns:p14="http://schemas.microsoft.com/office/powerpoint/2010/main" val="186567039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9934816" y="456348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4" name="Picture 3">
            <a:extLst>
              <a:ext uri="{FF2B5EF4-FFF2-40B4-BE49-F238E27FC236}">
                <a16:creationId xmlns:a16="http://schemas.microsoft.com/office/drawing/2014/main" id="{4AF79E60-D2EA-4CD7-8D08-643F12AB1718}"/>
              </a:ext>
            </a:extLst>
          </p:cNvPr>
          <p:cNvPicPr>
            <a:picLocks noChangeAspect="1"/>
          </p:cNvPicPr>
          <p:nvPr/>
        </p:nvPicPr>
        <p:blipFill>
          <a:blip r:embed="rId4"/>
          <a:stretch>
            <a:fillRect/>
          </a:stretch>
        </p:blipFill>
        <p:spPr>
          <a:xfrm>
            <a:off x="181264" y="124860"/>
            <a:ext cx="9972386" cy="3605213"/>
          </a:xfrm>
          <a:prstGeom prst="rect">
            <a:avLst/>
          </a:prstGeom>
        </p:spPr>
      </p:pic>
      <p:pic>
        <p:nvPicPr>
          <p:cNvPr id="5" name="Picture 4">
            <a:extLst>
              <a:ext uri="{FF2B5EF4-FFF2-40B4-BE49-F238E27FC236}">
                <a16:creationId xmlns:a16="http://schemas.microsoft.com/office/drawing/2014/main" id="{3F59CF8D-4DAC-4602-B6FB-3A0440AFE2E9}"/>
              </a:ext>
            </a:extLst>
          </p:cNvPr>
          <p:cNvPicPr>
            <a:picLocks noChangeAspect="1"/>
          </p:cNvPicPr>
          <p:nvPr/>
        </p:nvPicPr>
        <p:blipFill>
          <a:blip r:embed="rId5"/>
          <a:stretch>
            <a:fillRect/>
          </a:stretch>
        </p:blipFill>
        <p:spPr>
          <a:xfrm>
            <a:off x="168792" y="3631860"/>
            <a:ext cx="9972385" cy="3018602"/>
          </a:xfrm>
          <a:prstGeom prst="rect">
            <a:avLst/>
          </a:prstGeom>
        </p:spPr>
      </p:pic>
    </p:spTree>
    <p:extLst>
      <p:ext uri="{BB962C8B-B14F-4D97-AF65-F5344CB8AC3E}">
        <p14:creationId xmlns:p14="http://schemas.microsoft.com/office/powerpoint/2010/main" val="985575301"/>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9934816" y="4600815"/>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88993D56-055F-4F2F-B143-25D895832C3A}"/>
              </a:ext>
            </a:extLst>
          </p:cNvPr>
          <p:cNvPicPr>
            <a:picLocks noChangeAspect="1"/>
          </p:cNvPicPr>
          <p:nvPr/>
        </p:nvPicPr>
        <p:blipFill>
          <a:blip r:embed="rId4"/>
          <a:stretch>
            <a:fillRect/>
          </a:stretch>
        </p:blipFill>
        <p:spPr>
          <a:xfrm>
            <a:off x="360218" y="357187"/>
            <a:ext cx="9791522" cy="3171392"/>
          </a:xfrm>
          <a:prstGeom prst="rect">
            <a:avLst/>
          </a:prstGeom>
        </p:spPr>
      </p:pic>
      <p:pic>
        <p:nvPicPr>
          <p:cNvPr id="4" name="Picture 3">
            <a:extLst>
              <a:ext uri="{FF2B5EF4-FFF2-40B4-BE49-F238E27FC236}">
                <a16:creationId xmlns:a16="http://schemas.microsoft.com/office/drawing/2014/main" id="{56D17B11-06E6-4FB5-A920-106F8D5EA2DA}"/>
              </a:ext>
            </a:extLst>
          </p:cNvPr>
          <p:cNvPicPr>
            <a:picLocks noChangeAspect="1"/>
          </p:cNvPicPr>
          <p:nvPr/>
        </p:nvPicPr>
        <p:blipFill>
          <a:blip r:embed="rId5"/>
          <a:stretch>
            <a:fillRect/>
          </a:stretch>
        </p:blipFill>
        <p:spPr>
          <a:xfrm>
            <a:off x="343957" y="3478162"/>
            <a:ext cx="9807783" cy="3020557"/>
          </a:xfrm>
          <a:prstGeom prst="rect">
            <a:avLst/>
          </a:prstGeom>
        </p:spPr>
      </p:pic>
    </p:spTree>
    <p:extLst>
      <p:ext uri="{BB962C8B-B14F-4D97-AF65-F5344CB8AC3E}">
        <p14:creationId xmlns:p14="http://schemas.microsoft.com/office/powerpoint/2010/main" val="121884724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6" y="1946059"/>
            <a:ext cx="11471564" cy="4524315"/>
          </a:xfrm>
          <a:prstGeom prst="rect">
            <a:avLst/>
          </a:prstGeom>
        </p:spPr>
        <p:txBody>
          <a:bodyPr wrap="square">
            <a:spAutoFit/>
          </a:bodyPr>
          <a:lstStyle/>
          <a:p>
            <a:r>
              <a:rPr lang="en-US" sz="2400" dirty="0">
                <a:latin typeface="Calibri (Body)"/>
              </a:rPr>
              <a:t>IELTS Writing Task 2 requires you to write an essay in response to a statement, or premise. You must read the question carefully so that all parts are answered. </a:t>
            </a:r>
          </a:p>
          <a:p>
            <a:endParaRPr lang="en-US" sz="2400" dirty="0">
              <a:latin typeface="Calibri (Body)"/>
            </a:endParaRPr>
          </a:p>
          <a:p>
            <a:r>
              <a:rPr lang="en-US" sz="2400" dirty="0">
                <a:latin typeface="Calibri (Body)"/>
              </a:rPr>
              <a:t>For example, in the question you must do 3 things to achieve a higher band, showing the examiner that you are addressing all parts of the task.</a:t>
            </a:r>
          </a:p>
          <a:p>
            <a:endParaRPr lang="en-US" sz="2400" dirty="0">
              <a:latin typeface="Calibri (Body)"/>
            </a:endParaRPr>
          </a:p>
          <a:p>
            <a:endParaRPr lang="en-US" sz="2400" dirty="0">
              <a:latin typeface="Calibri (Body)"/>
            </a:endParaRPr>
          </a:p>
          <a:p>
            <a:endParaRPr lang="en-US" sz="2400" dirty="0">
              <a:latin typeface="Calibri (Body)"/>
            </a:endParaRPr>
          </a:p>
          <a:p>
            <a:endParaRPr lang="en-US" sz="2400" dirty="0">
              <a:latin typeface="Calibri (Body)"/>
            </a:endParaRPr>
          </a:p>
          <a:p>
            <a:endParaRPr lang="en-US" sz="2400" dirty="0">
              <a:latin typeface="Calibri (Body)"/>
            </a:endParaRPr>
          </a:p>
          <a:p>
            <a:endParaRPr lang="en-US" sz="2400" dirty="0">
              <a:latin typeface="Calibri (Body)"/>
            </a:endParaRPr>
          </a:p>
          <a:p>
            <a:endParaRPr lang="en-US" sz="2400" dirty="0">
              <a:latin typeface="Calibri (Body)"/>
            </a:endParaRPr>
          </a:p>
        </p:txBody>
      </p:sp>
      <p:sp>
        <p:nvSpPr>
          <p:cNvPr id="12" name="Rectangle 11">
            <a:extLst>
              <a:ext uri="{FF2B5EF4-FFF2-40B4-BE49-F238E27FC236}">
                <a16:creationId xmlns:a16="http://schemas.microsoft.com/office/drawing/2014/main" id="{C49C53F1-0638-4ABF-8D45-DCD1B399C60B}"/>
              </a:ext>
            </a:extLst>
          </p:cNvPr>
          <p:cNvSpPr/>
          <p:nvPr/>
        </p:nvSpPr>
        <p:spPr>
          <a:xfrm>
            <a:off x="2042100" y="494672"/>
            <a:ext cx="8107797" cy="707886"/>
          </a:xfrm>
          <a:prstGeom prst="rect">
            <a:avLst/>
          </a:prstGeom>
        </p:spPr>
        <p:txBody>
          <a:bodyPr wrap="none">
            <a:spAutoFit/>
          </a:bodyPr>
          <a:lstStyle/>
          <a:p>
            <a:r>
              <a:rPr lang="en-US" sz="4000" b="1" dirty="0">
                <a:solidFill>
                  <a:srgbClr val="0070C0"/>
                </a:solidFill>
                <a:effectLst>
                  <a:outerShdw blurRad="38100" dist="38100" dir="2700000" algn="tl">
                    <a:srgbClr val="000000">
                      <a:alpha val="43137"/>
                    </a:srgbClr>
                  </a:outerShdw>
                </a:effectLst>
                <a:latin typeface="Helvetica Neue"/>
              </a:rPr>
              <a:t>IELTS Writing Task 2 (Academic)</a:t>
            </a:r>
          </a:p>
        </p:txBody>
      </p:sp>
    </p:spTree>
    <p:extLst>
      <p:ext uri="{BB962C8B-B14F-4D97-AF65-F5344CB8AC3E}">
        <p14:creationId xmlns:p14="http://schemas.microsoft.com/office/powerpoint/2010/main" val="322211367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42B732A6-B1C4-4E1E-A0BA-BCE10A7DA3E6}"/>
              </a:ext>
            </a:extLst>
          </p:cNvPr>
          <p:cNvSpPr/>
          <p:nvPr/>
        </p:nvSpPr>
        <p:spPr>
          <a:xfrm>
            <a:off x="360218" y="714375"/>
            <a:ext cx="11360727" cy="4216539"/>
          </a:xfrm>
          <a:prstGeom prst="rect">
            <a:avLst/>
          </a:prstGeom>
        </p:spPr>
        <p:txBody>
          <a:bodyPr wrap="square">
            <a:spAutoFit/>
          </a:bodyPr>
          <a:lstStyle/>
          <a:p>
            <a:pPr fontAlgn="base"/>
            <a:r>
              <a:rPr lang="en-US" sz="2400" b="1" dirty="0">
                <a:solidFill>
                  <a:srgbClr val="00B050"/>
                </a:solidFill>
                <a:latin typeface="proxima-nova-bold"/>
              </a:rPr>
              <a:t>Do: </a:t>
            </a:r>
          </a:p>
          <a:p>
            <a:pPr fontAlgn="base"/>
            <a:endParaRPr lang="en-US" sz="1200" dirty="0">
              <a:solidFill>
                <a:srgbClr val="36384E"/>
              </a:solidFill>
              <a:latin typeface="proxima-nova"/>
            </a:endParaRPr>
          </a:p>
          <a:p>
            <a:pPr fontAlgn="base">
              <a:buFont typeface="Arial" panose="020B0604020202020204" pitchFamily="34" charset="0"/>
              <a:buChar char="•"/>
            </a:pPr>
            <a:r>
              <a:rPr lang="en-US" sz="2400" dirty="0">
                <a:solidFill>
                  <a:srgbClr val="36384E"/>
                </a:solidFill>
                <a:latin typeface="proxima-nova"/>
              </a:rPr>
              <a:t>  Use paragraphs </a:t>
            </a:r>
          </a:p>
          <a:p>
            <a:pPr fontAlgn="base">
              <a:buFont typeface="Arial" panose="020B0604020202020204" pitchFamily="34" charset="0"/>
              <a:buChar char="•"/>
            </a:pPr>
            <a:r>
              <a:rPr lang="en-US" sz="2400" dirty="0">
                <a:solidFill>
                  <a:srgbClr val="36384E"/>
                </a:solidFill>
                <a:latin typeface="proxima-nova"/>
              </a:rPr>
              <a:t>  Use linkers between and within your paragraphs </a:t>
            </a:r>
          </a:p>
          <a:p>
            <a:pPr fontAlgn="base">
              <a:buFont typeface="Arial" panose="020B0604020202020204" pitchFamily="34" charset="0"/>
              <a:buChar char="•"/>
            </a:pPr>
            <a:r>
              <a:rPr lang="en-US" sz="2400" dirty="0">
                <a:solidFill>
                  <a:srgbClr val="36384E"/>
                </a:solidFill>
                <a:latin typeface="proxima-nova"/>
              </a:rPr>
              <a:t>  Leave a space between each paragraph (a line)  </a:t>
            </a:r>
          </a:p>
          <a:p>
            <a:pPr fontAlgn="base">
              <a:buFont typeface="Arial" panose="020B0604020202020204" pitchFamily="34" charset="0"/>
              <a:buChar char="•"/>
            </a:pPr>
            <a:r>
              <a:rPr lang="en-US" sz="2400" dirty="0">
                <a:solidFill>
                  <a:srgbClr val="36384E"/>
                </a:solidFill>
                <a:latin typeface="proxima-nova"/>
              </a:rPr>
              <a:t>  Use a paragraph for each topic  </a:t>
            </a:r>
          </a:p>
          <a:p>
            <a:pPr fontAlgn="base">
              <a:buFont typeface="Arial" panose="020B0604020202020204" pitchFamily="34" charset="0"/>
              <a:buChar char="•"/>
            </a:pPr>
            <a:r>
              <a:rPr lang="en-US" sz="2400" dirty="0">
                <a:solidFill>
                  <a:srgbClr val="36384E"/>
                </a:solidFill>
                <a:latin typeface="proxima-nova"/>
              </a:rPr>
              <a:t>  Use an introduction and a conclusion. </a:t>
            </a:r>
          </a:p>
          <a:p>
            <a:pPr fontAlgn="base"/>
            <a:endParaRPr lang="en-US" dirty="0">
              <a:solidFill>
                <a:srgbClr val="36384E"/>
              </a:solidFill>
              <a:latin typeface="proxima-nova"/>
            </a:endParaRPr>
          </a:p>
          <a:p>
            <a:pPr fontAlgn="base"/>
            <a:r>
              <a:rPr lang="en-US" sz="2400" b="1" dirty="0">
                <a:solidFill>
                  <a:srgbClr val="FF0000"/>
                </a:solidFill>
                <a:latin typeface="proxima-nova-bold"/>
              </a:rPr>
              <a:t>Don’t </a:t>
            </a:r>
          </a:p>
          <a:p>
            <a:pPr fontAlgn="base"/>
            <a:endParaRPr lang="en-US" sz="1200" dirty="0">
              <a:solidFill>
                <a:srgbClr val="36384E"/>
              </a:solidFill>
              <a:latin typeface="proxima-nova"/>
            </a:endParaRPr>
          </a:p>
          <a:p>
            <a:pPr fontAlgn="base">
              <a:buFont typeface="Arial" panose="020B0604020202020204" pitchFamily="34" charset="0"/>
              <a:buChar char="•"/>
            </a:pPr>
            <a:r>
              <a:rPr lang="en-US" sz="2400" dirty="0">
                <a:solidFill>
                  <a:srgbClr val="36384E"/>
                </a:solidFill>
                <a:latin typeface="proxima-nova"/>
              </a:rPr>
              <a:t>  Use single-sentence paragraphs </a:t>
            </a:r>
          </a:p>
          <a:p>
            <a:pPr fontAlgn="base">
              <a:buFont typeface="Arial" panose="020B0604020202020204" pitchFamily="34" charset="0"/>
              <a:buChar char="•"/>
            </a:pPr>
            <a:r>
              <a:rPr lang="en-US" sz="2400" dirty="0">
                <a:solidFill>
                  <a:srgbClr val="36384E"/>
                </a:solidFill>
                <a:latin typeface="proxima-nova"/>
              </a:rPr>
              <a:t>  Use very long paragraphs that cover a whole page (IELTS on paper)</a:t>
            </a:r>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3626246259"/>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532DEF21-B739-49BD-A912-5E72953F885A}"/>
              </a:ext>
            </a:extLst>
          </p:cNvPr>
          <p:cNvSpPr/>
          <p:nvPr/>
        </p:nvSpPr>
        <p:spPr>
          <a:xfrm>
            <a:off x="360218" y="913101"/>
            <a:ext cx="11471563" cy="4462760"/>
          </a:xfrm>
          <a:prstGeom prst="rect">
            <a:avLst/>
          </a:prstGeom>
        </p:spPr>
        <p:txBody>
          <a:bodyPr wrap="square">
            <a:spAutoFit/>
          </a:bodyPr>
          <a:lstStyle/>
          <a:p>
            <a:pPr fontAlgn="base"/>
            <a:r>
              <a:rPr lang="en-US" sz="2400" b="1" dirty="0">
                <a:solidFill>
                  <a:srgbClr val="0070C0"/>
                </a:solidFill>
                <a:latin typeface="Helvetica Neue"/>
              </a:rPr>
              <a:t>Step 5: Use less common vocabulary and spell it correctly</a:t>
            </a:r>
          </a:p>
          <a:p>
            <a:pPr fontAlgn="base"/>
            <a:endParaRPr lang="en-US" sz="2000" b="1" dirty="0">
              <a:solidFill>
                <a:srgbClr val="0070C0"/>
              </a:solidFill>
              <a:latin typeface="Helvetica Neue"/>
            </a:endParaRPr>
          </a:p>
          <a:p>
            <a:pPr fontAlgn="base"/>
            <a:r>
              <a:rPr lang="en-US" sz="2400" dirty="0">
                <a:solidFill>
                  <a:srgbClr val="36384E"/>
                </a:solidFill>
                <a:latin typeface="proxima-nova"/>
              </a:rPr>
              <a:t>You will see in the band descriptors that a band 8 writer skillfully uses uncommon lexical items. When we learn a language, we use common and uncommon terms. </a:t>
            </a:r>
            <a:r>
              <a:rPr lang="en-US" sz="2400" b="1" dirty="0">
                <a:solidFill>
                  <a:srgbClr val="36384E"/>
                </a:solidFill>
                <a:latin typeface="proxima-nova-bold"/>
              </a:rPr>
              <a:t>Common terms</a:t>
            </a:r>
            <a:r>
              <a:rPr lang="en-US" sz="2400" dirty="0">
                <a:solidFill>
                  <a:srgbClr val="36384E"/>
                </a:solidFill>
                <a:latin typeface="proxima-nova"/>
              </a:rPr>
              <a:t> are words and phrases we use every day to refer to personal experience and daily habits. </a:t>
            </a:r>
            <a:r>
              <a:rPr lang="en-US" sz="2400" b="1" dirty="0">
                <a:solidFill>
                  <a:srgbClr val="36384E"/>
                </a:solidFill>
                <a:latin typeface="proxima-nova-bold"/>
              </a:rPr>
              <a:t>Uncommon terms</a:t>
            </a:r>
            <a:r>
              <a:rPr lang="en-US" sz="2400" dirty="0">
                <a:solidFill>
                  <a:srgbClr val="36384E"/>
                </a:solidFill>
                <a:latin typeface="proxima-nova"/>
              </a:rPr>
              <a:t> are used when we discuss specific topics or when we use idiomatic language (phrasal verbs).  </a:t>
            </a:r>
          </a:p>
          <a:p>
            <a:pPr fontAlgn="base"/>
            <a:endParaRPr lang="en-US" sz="2400" dirty="0">
              <a:solidFill>
                <a:srgbClr val="36384E"/>
              </a:solidFill>
              <a:latin typeface="proxima-nova"/>
            </a:endParaRPr>
          </a:p>
          <a:p>
            <a:pPr fontAlgn="base"/>
            <a:r>
              <a:rPr lang="en-US" sz="2400" dirty="0">
                <a:solidFill>
                  <a:srgbClr val="36384E"/>
                </a:solidFill>
                <a:latin typeface="proxima-nova"/>
              </a:rPr>
              <a:t>Words that are old-fashioned and not used in everyday speech should not be used. If you choose a synonym, the meaning must be the same and must not alter the idea being presented. For example, adolescent/teenager have close meaning and can be used interchangeably, however, toddler/baby have quite different meanings. </a:t>
            </a:r>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1661507150"/>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B35C4F4A-FF60-4097-BE32-D7DF57FFE5CF}"/>
              </a:ext>
            </a:extLst>
          </p:cNvPr>
          <p:cNvSpPr/>
          <p:nvPr/>
        </p:nvSpPr>
        <p:spPr>
          <a:xfrm>
            <a:off x="360218" y="913101"/>
            <a:ext cx="11471563" cy="4924425"/>
          </a:xfrm>
          <a:prstGeom prst="rect">
            <a:avLst/>
          </a:prstGeom>
        </p:spPr>
        <p:txBody>
          <a:bodyPr wrap="square">
            <a:spAutoFit/>
          </a:bodyPr>
          <a:lstStyle/>
          <a:p>
            <a:pPr fontAlgn="base"/>
            <a:r>
              <a:rPr lang="en-US" sz="2400" dirty="0">
                <a:solidFill>
                  <a:srgbClr val="36384E"/>
                </a:solidFill>
                <a:latin typeface="proxima-nova"/>
              </a:rPr>
              <a:t>Collocation is also mentioned in band 8, and it is assumed that you know which words go together, and which words are suitable to use for different topics.  </a:t>
            </a:r>
          </a:p>
          <a:p>
            <a:pPr fontAlgn="base"/>
            <a:endParaRPr lang="en-US" sz="1600" dirty="0">
              <a:solidFill>
                <a:srgbClr val="36384E"/>
              </a:solidFill>
              <a:latin typeface="proxima-nova"/>
            </a:endParaRPr>
          </a:p>
          <a:p>
            <a:pPr fontAlgn="base"/>
            <a:r>
              <a:rPr lang="en-US" sz="2400" dirty="0">
                <a:solidFill>
                  <a:srgbClr val="36384E"/>
                </a:solidFill>
                <a:latin typeface="proxima-nova"/>
              </a:rPr>
              <a:t>If you are discussing child crime, you could use the term ‘minor’ as this is a legal term used to describe children under the age of 18.  </a:t>
            </a:r>
          </a:p>
          <a:p>
            <a:pPr fontAlgn="base"/>
            <a:endParaRPr lang="en-US" sz="2000" dirty="0">
              <a:solidFill>
                <a:srgbClr val="36384E"/>
              </a:solidFill>
              <a:latin typeface="proxima-nova"/>
            </a:endParaRPr>
          </a:p>
          <a:p>
            <a:pPr fontAlgn="base"/>
            <a:r>
              <a:rPr lang="en-US" sz="2400" dirty="0">
                <a:solidFill>
                  <a:srgbClr val="36384E"/>
                </a:solidFill>
                <a:latin typeface="proxima-nova"/>
              </a:rPr>
              <a:t>If you use phrasal verbs, make sure that you are using the correct preposition as it can change the meaning:  </a:t>
            </a:r>
          </a:p>
          <a:p>
            <a:pPr fontAlgn="base"/>
            <a:endParaRPr lang="en-US" sz="1600" dirty="0">
              <a:solidFill>
                <a:srgbClr val="36384E"/>
              </a:solidFill>
              <a:latin typeface="proxima-nova"/>
            </a:endParaRPr>
          </a:p>
          <a:p>
            <a:pPr fontAlgn="base"/>
            <a:r>
              <a:rPr lang="en-US" sz="2400" b="1" dirty="0">
                <a:solidFill>
                  <a:srgbClr val="36384E"/>
                </a:solidFill>
                <a:latin typeface="proxima-nova-bold"/>
              </a:rPr>
              <a:t>throw</a:t>
            </a:r>
            <a:r>
              <a:rPr lang="en-US" sz="2400" dirty="0">
                <a:solidFill>
                  <a:srgbClr val="36384E"/>
                </a:solidFill>
                <a:latin typeface="proxima-nova"/>
              </a:rPr>
              <a:t> out/away = discard  </a:t>
            </a:r>
          </a:p>
          <a:p>
            <a:pPr fontAlgn="base"/>
            <a:r>
              <a:rPr lang="en-US" sz="2400" b="1" dirty="0">
                <a:solidFill>
                  <a:srgbClr val="36384E"/>
                </a:solidFill>
                <a:latin typeface="proxima-nova-bold"/>
              </a:rPr>
              <a:t>throw up</a:t>
            </a:r>
            <a:r>
              <a:rPr lang="en-US" sz="2400" dirty="0">
                <a:solidFill>
                  <a:srgbClr val="36384E"/>
                </a:solidFill>
                <a:latin typeface="proxima-nova"/>
              </a:rPr>
              <a:t> = vomit/get sick  </a:t>
            </a:r>
          </a:p>
          <a:p>
            <a:pPr fontAlgn="base"/>
            <a:endParaRPr lang="en-US" dirty="0">
              <a:solidFill>
                <a:srgbClr val="36384E"/>
              </a:solidFill>
              <a:latin typeface="proxima-nova"/>
            </a:endParaRPr>
          </a:p>
          <a:p>
            <a:pPr fontAlgn="base"/>
            <a:r>
              <a:rPr lang="en-US" sz="2400" dirty="0">
                <a:solidFill>
                  <a:srgbClr val="36384E"/>
                </a:solidFill>
                <a:latin typeface="proxima-nova"/>
              </a:rPr>
              <a:t>Idioms (cultural language) should only be used if you understand them completely and if they fit the topic you are discussing.  </a:t>
            </a:r>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1596652068"/>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1386009E-51CE-4A43-B12E-2FADACF71CF1}"/>
              </a:ext>
            </a:extLst>
          </p:cNvPr>
          <p:cNvSpPr/>
          <p:nvPr/>
        </p:nvSpPr>
        <p:spPr>
          <a:xfrm>
            <a:off x="360218" y="383392"/>
            <a:ext cx="11610109" cy="6093976"/>
          </a:xfrm>
          <a:prstGeom prst="rect">
            <a:avLst/>
          </a:prstGeom>
        </p:spPr>
        <p:txBody>
          <a:bodyPr wrap="square">
            <a:spAutoFit/>
          </a:bodyPr>
          <a:lstStyle/>
          <a:p>
            <a:pPr fontAlgn="base"/>
            <a:r>
              <a:rPr lang="en-US" sz="2400" b="1" dirty="0">
                <a:solidFill>
                  <a:srgbClr val="00B050"/>
                </a:solidFill>
                <a:latin typeface="proxima-nova-bold"/>
              </a:rPr>
              <a:t>Do</a:t>
            </a:r>
            <a:r>
              <a:rPr lang="en-US" sz="2400" dirty="0">
                <a:solidFill>
                  <a:srgbClr val="00B050"/>
                </a:solidFill>
                <a:latin typeface="proxima-nova"/>
              </a:rPr>
              <a:t>:</a:t>
            </a:r>
            <a:r>
              <a:rPr lang="en-US" sz="2400" dirty="0">
                <a:solidFill>
                  <a:srgbClr val="36384E"/>
                </a:solidFill>
                <a:latin typeface="proxima-nova"/>
              </a:rPr>
              <a:t> </a:t>
            </a:r>
          </a:p>
          <a:p>
            <a:pPr fontAlgn="base"/>
            <a:endParaRPr lang="en-US" sz="1400" dirty="0">
              <a:solidFill>
                <a:srgbClr val="36384E"/>
              </a:solidFill>
              <a:latin typeface="proxima-nova"/>
            </a:endParaRPr>
          </a:p>
          <a:p>
            <a:pPr fontAlgn="base">
              <a:buFont typeface="Arial" panose="020B0604020202020204" pitchFamily="34" charset="0"/>
              <a:buChar char="•"/>
            </a:pPr>
            <a:r>
              <a:rPr lang="en-US" sz="2400" dirty="0">
                <a:solidFill>
                  <a:srgbClr val="36384E"/>
                </a:solidFill>
                <a:latin typeface="proxima-nova"/>
              </a:rPr>
              <a:t>    Use precise word choices  </a:t>
            </a:r>
          </a:p>
          <a:p>
            <a:pPr fontAlgn="base">
              <a:buFont typeface="Arial" panose="020B0604020202020204" pitchFamily="34" charset="0"/>
              <a:buChar char="•"/>
            </a:pPr>
            <a:r>
              <a:rPr lang="en-US" sz="2400" dirty="0">
                <a:solidFill>
                  <a:srgbClr val="36384E"/>
                </a:solidFill>
                <a:latin typeface="proxima-nova"/>
              </a:rPr>
              <a:t>    Use language that we use in everyday speech  </a:t>
            </a:r>
          </a:p>
          <a:p>
            <a:pPr fontAlgn="base">
              <a:buFont typeface="Arial" panose="020B0604020202020204" pitchFamily="34" charset="0"/>
              <a:buChar char="•"/>
            </a:pPr>
            <a:r>
              <a:rPr lang="en-US" sz="2400" dirty="0">
                <a:solidFill>
                  <a:srgbClr val="36384E"/>
                </a:solidFill>
                <a:latin typeface="proxima-nova"/>
              </a:rPr>
              <a:t>    Use words that you understand  </a:t>
            </a:r>
          </a:p>
          <a:p>
            <a:pPr fontAlgn="base">
              <a:buFont typeface="Arial" panose="020B0604020202020204" pitchFamily="34" charset="0"/>
              <a:buChar char="•"/>
            </a:pPr>
            <a:r>
              <a:rPr lang="en-US" sz="2400" dirty="0">
                <a:solidFill>
                  <a:srgbClr val="36384E"/>
                </a:solidFill>
                <a:latin typeface="proxima-nova"/>
              </a:rPr>
              <a:t>    Use words and phrases that are related to the topic  </a:t>
            </a:r>
          </a:p>
          <a:p>
            <a:pPr fontAlgn="base">
              <a:buFont typeface="Arial" panose="020B0604020202020204" pitchFamily="34" charset="0"/>
              <a:buChar char="•"/>
            </a:pPr>
            <a:r>
              <a:rPr lang="en-US" sz="2400" dirty="0">
                <a:solidFill>
                  <a:srgbClr val="36384E"/>
                </a:solidFill>
                <a:latin typeface="proxima-nova"/>
              </a:rPr>
              <a:t>    Use collocation and phrasal verbs (words that go together naturally – environmental  </a:t>
            </a:r>
          </a:p>
          <a:p>
            <a:pPr fontAlgn="base"/>
            <a:r>
              <a:rPr lang="en-US" sz="2400" dirty="0">
                <a:solidFill>
                  <a:srgbClr val="36384E"/>
                </a:solidFill>
                <a:latin typeface="proxima-nova"/>
              </a:rPr>
              <a:t>      pollution | major issue | promising future) </a:t>
            </a:r>
          </a:p>
          <a:p>
            <a:pPr fontAlgn="base"/>
            <a:endParaRPr lang="en-US" sz="2400" b="0" i="0" u="none" strike="noStrike" dirty="0">
              <a:solidFill>
                <a:srgbClr val="36384E"/>
              </a:solidFill>
              <a:effectLst/>
              <a:latin typeface="proxima-nova"/>
            </a:endParaRPr>
          </a:p>
          <a:p>
            <a:pPr fontAlgn="base"/>
            <a:r>
              <a:rPr lang="en-US" sz="2400" b="1" dirty="0">
                <a:solidFill>
                  <a:srgbClr val="FF0000"/>
                </a:solidFill>
              </a:rPr>
              <a:t>Don’t </a:t>
            </a:r>
          </a:p>
          <a:p>
            <a:pPr fontAlgn="base"/>
            <a:endParaRPr lang="en-US" sz="1600" dirty="0">
              <a:solidFill>
                <a:srgbClr val="FF0000"/>
              </a:solidFill>
            </a:endParaRPr>
          </a:p>
          <a:p>
            <a:pPr marL="342900" indent="-342900" fontAlgn="base">
              <a:buFont typeface="Arial" panose="020B0604020202020204" pitchFamily="34" charset="0"/>
              <a:buChar char="•"/>
            </a:pPr>
            <a:r>
              <a:rPr lang="en-US" sz="2400" dirty="0"/>
              <a:t>Make spelling mistakes  </a:t>
            </a:r>
          </a:p>
          <a:p>
            <a:pPr marL="342900" indent="-342900" fontAlgn="base">
              <a:buFont typeface="Arial" panose="020B0604020202020204" pitchFamily="34" charset="0"/>
              <a:buChar char="•"/>
            </a:pPr>
            <a:r>
              <a:rPr lang="en-US" sz="2400" dirty="0"/>
              <a:t>Make typos  </a:t>
            </a:r>
          </a:p>
          <a:p>
            <a:pPr marL="342900" indent="-342900" fontAlgn="base">
              <a:buFont typeface="Arial" panose="020B0604020202020204" pitchFamily="34" charset="0"/>
              <a:buChar char="•"/>
            </a:pPr>
            <a:r>
              <a:rPr lang="en-US" sz="2400" dirty="0"/>
              <a:t>Mix up American and British spelling (You should use one or the other)  </a:t>
            </a:r>
          </a:p>
          <a:p>
            <a:pPr marL="342900" indent="-342900" fontAlgn="base">
              <a:buFont typeface="Arial" panose="020B0604020202020204" pitchFamily="34" charset="0"/>
              <a:buChar char="•"/>
            </a:pPr>
            <a:r>
              <a:rPr lang="en-US" sz="2400" dirty="0"/>
              <a:t>Use a word if you don’t understand it or cannot spell it.  </a:t>
            </a:r>
          </a:p>
          <a:p>
            <a:pPr marL="342900" indent="-342900" fontAlgn="base">
              <a:buFont typeface="Arial" panose="020B0604020202020204" pitchFamily="34" charset="0"/>
              <a:buChar char="•"/>
            </a:pPr>
            <a:r>
              <a:rPr lang="en-US" sz="2400" dirty="0"/>
              <a:t>Use imprecise words like ‘stuff/thing’  </a:t>
            </a:r>
          </a:p>
          <a:p>
            <a:pPr fontAlgn="base"/>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381232323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1386009E-51CE-4A43-B12E-2FADACF71CF1}"/>
              </a:ext>
            </a:extLst>
          </p:cNvPr>
          <p:cNvSpPr/>
          <p:nvPr/>
        </p:nvSpPr>
        <p:spPr>
          <a:xfrm>
            <a:off x="401782" y="1353210"/>
            <a:ext cx="11610109" cy="6370975"/>
          </a:xfrm>
          <a:prstGeom prst="rect">
            <a:avLst/>
          </a:prstGeom>
        </p:spPr>
        <p:txBody>
          <a:bodyPr wrap="square">
            <a:spAutoFit/>
          </a:bodyPr>
          <a:lstStyle/>
          <a:p>
            <a:pPr fontAlgn="base"/>
            <a:r>
              <a:rPr lang="en-US" sz="2400" b="1" dirty="0">
                <a:solidFill>
                  <a:srgbClr val="FF0000"/>
                </a:solidFill>
              </a:rPr>
              <a:t>Don’t </a:t>
            </a:r>
          </a:p>
          <a:p>
            <a:pPr fontAlgn="base"/>
            <a:endParaRPr lang="en-US" sz="1600" dirty="0">
              <a:solidFill>
                <a:srgbClr val="FF0000"/>
              </a:solidFill>
            </a:endParaRPr>
          </a:p>
          <a:p>
            <a:pPr fontAlgn="base"/>
            <a:r>
              <a:rPr lang="en-US" sz="2400" dirty="0"/>
              <a:t>Use slang like ‘</a:t>
            </a:r>
            <a:r>
              <a:rPr lang="en-US" sz="2400" dirty="0" err="1"/>
              <a:t>gonna</a:t>
            </a:r>
            <a:r>
              <a:rPr lang="en-US" sz="2400" dirty="0"/>
              <a:t>’  </a:t>
            </a:r>
          </a:p>
          <a:p>
            <a:pPr fontAlgn="base"/>
            <a:r>
              <a:rPr lang="en-US" sz="2400" dirty="0"/>
              <a:t>Use old-fashioned language [the masses| denizens | myopic view | Hitherto]  </a:t>
            </a:r>
          </a:p>
          <a:p>
            <a:pPr fontAlgn="base"/>
            <a:r>
              <a:rPr lang="en-US" sz="2400" dirty="0"/>
              <a:t>Overuse synonyms, one is enough </a:t>
            </a:r>
          </a:p>
          <a:p>
            <a:pPr fontAlgn="base"/>
            <a:r>
              <a:rPr lang="en-US" sz="2400" dirty="0"/>
              <a:t>Use idioms/clichés  </a:t>
            </a:r>
          </a:p>
          <a:p>
            <a:pPr fontAlgn="base"/>
            <a:r>
              <a:rPr lang="en-US" sz="2400" dirty="0"/>
              <a:t>Use contractions (can’t, doesn’t)</a:t>
            </a:r>
          </a:p>
          <a:p>
            <a:pPr fontAlgn="base"/>
            <a:endParaRPr lang="en-US" sz="3200" dirty="0">
              <a:solidFill>
                <a:srgbClr val="36384E"/>
              </a:solidFill>
              <a:latin typeface="proxima-nova"/>
            </a:endParaRPr>
          </a:p>
          <a:p>
            <a:pPr fontAlgn="base"/>
            <a:endParaRPr lang="en-US" sz="3200" dirty="0">
              <a:solidFill>
                <a:srgbClr val="36384E"/>
              </a:solidFill>
              <a:latin typeface="proxima-nova"/>
            </a:endParaRPr>
          </a:p>
          <a:p>
            <a:pPr fontAlgn="base">
              <a:buFont typeface="Arial" panose="020B0604020202020204" pitchFamily="34" charset="0"/>
              <a:buChar char="•"/>
            </a:pPr>
            <a:endParaRPr lang="en-US" sz="3200" dirty="0">
              <a:solidFill>
                <a:srgbClr val="36384E"/>
              </a:solidFill>
              <a:latin typeface="proxima-nova"/>
            </a:endParaRPr>
          </a:p>
          <a:p>
            <a:pPr fontAlgn="base">
              <a:buFont typeface="Arial" panose="020B0604020202020204" pitchFamily="34" charset="0"/>
              <a:buChar char="•"/>
            </a:pPr>
            <a:endParaRPr lang="en-US" sz="3200" dirty="0">
              <a:solidFill>
                <a:srgbClr val="36384E"/>
              </a:solidFill>
              <a:latin typeface="proxima-nova"/>
            </a:endParaRPr>
          </a:p>
          <a:p>
            <a:pPr fontAlgn="base">
              <a:buFont typeface="Arial" panose="020B0604020202020204" pitchFamily="34" charset="0"/>
              <a:buChar char="•"/>
            </a:pPr>
            <a:endParaRPr lang="en-US" sz="3200" dirty="0">
              <a:solidFill>
                <a:srgbClr val="36384E"/>
              </a:solidFill>
              <a:latin typeface="proxima-nova"/>
            </a:endParaRPr>
          </a:p>
          <a:p>
            <a:pPr fontAlgn="base">
              <a:buFont typeface="Arial" panose="020B0604020202020204" pitchFamily="34" charset="0"/>
              <a:buChar char="•"/>
            </a:pPr>
            <a:endParaRPr lang="en-US" sz="3200" dirty="0">
              <a:solidFill>
                <a:srgbClr val="36384E"/>
              </a:solidFill>
              <a:latin typeface="proxima-nova"/>
            </a:endParaRPr>
          </a:p>
          <a:p>
            <a:pPr fontAlgn="base"/>
            <a:endParaRPr lang="en-US" sz="3200" dirty="0">
              <a:solidFill>
                <a:srgbClr val="36384E"/>
              </a:solidFill>
              <a:latin typeface="proxima-nova"/>
            </a:endParaRPr>
          </a:p>
          <a:p>
            <a:pPr fontAlgn="base"/>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3980253802"/>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3BFD0939-8C23-46CD-9AE3-3971A00FE74D}"/>
              </a:ext>
            </a:extLst>
          </p:cNvPr>
          <p:cNvSpPr/>
          <p:nvPr/>
        </p:nvSpPr>
        <p:spPr>
          <a:xfrm>
            <a:off x="360218" y="909480"/>
            <a:ext cx="11720946" cy="4770537"/>
          </a:xfrm>
          <a:prstGeom prst="rect">
            <a:avLst/>
          </a:prstGeom>
        </p:spPr>
        <p:txBody>
          <a:bodyPr wrap="square">
            <a:spAutoFit/>
          </a:bodyPr>
          <a:lstStyle/>
          <a:p>
            <a:pPr fontAlgn="base"/>
            <a:r>
              <a:rPr lang="en-US" sz="2400" b="1" dirty="0">
                <a:solidFill>
                  <a:srgbClr val="0070C0"/>
                </a:solidFill>
                <a:latin typeface="Helvetica Neue"/>
              </a:rPr>
              <a:t>Step 6: Don’t use </a:t>
            </a:r>
            <a:r>
              <a:rPr lang="en-US" sz="2400" b="1" dirty="0" err="1">
                <a:solidFill>
                  <a:srgbClr val="0070C0"/>
                </a:solidFill>
                <a:latin typeface="Helvetica Neue"/>
              </a:rPr>
              <a:t>memorised</a:t>
            </a:r>
            <a:r>
              <a:rPr lang="en-US" sz="2400" b="1" dirty="0">
                <a:solidFill>
                  <a:srgbClr val="0070C0"/>
                </a:solidFill>
                <a:latin typeface="Helvetica Neue"/>
              </a:rPr>
              <a:t> language, phrases, or examples</a:t>
            </a:r>
          </a:p>
          <a:p>
            <a:pPr fontAlgn="base"/>
            <a:endParaRPr lang="en-US" sz="2000" b="1" dirty="0">
              <a:solidFill>
                <a:srgbClr val="0070C0"/>
              </a:solidFill>
              <a:latin typeface="Helvetica Neue"/>
            </a:endParaRPr>
          </a:p>
          <a:p>
            <a:pPr fontAlgn="base"/>
            <a:r>
              <a:rPr lang="en-US" sz="2400" dirty="0">
                <a:solidFill>
                  <a:srgbClr val="36384E"/>
                </a:solidFill>
                <a:latin typeface="proxima-nova"/>
              </a:rPr>
              <a:t>Don’t use any </a:t>
            </a:r>
            <a:r>
              <a:rPr lang="en-US" sz="2400" dirty="0" err="1">
                <a:solidFill>
                  <a:srgbClr val="36384E"/>
                </a:solidFill>
                <a:latin typeface="proxima-nova"/>
              </a:rPr>
              <a:t>memorised</a:t>
            </a:r>
            <a:r>
              <a:rPr lang="en-US" sz="2400" dirty="0">
                <a:solidFill>
                  <a:srgbClr val="36384E"/>
                </a:solidFill>
                <a:latin typeface="proxima-nova"/>
              </a:rPr>
              <a:t> language, phrases or examples throughout your essay. They are easy for examiners to spot and don’t demonstrate your ability to write fluently.  </a:t>
            </a:r>
          </a:p>
          <a:p>
            <a:pPr fontAlgn="base"/>
            <a:endParaRPr lang="en-US" sz="2000" dirty="0">
              <a:solidFill>
                <a:srgbClr val="36384E"/>
              </a:solidFill>
              <a:latin typeface="proxima-nova"/>
            </a:endParaRPr>
          </a:p>
          <a:p>
            <a:pPr fontAlgn="base"/>
            <a:r>
              <a:rPr lang="en-US" sz="2400" dirty="0">
                <a:solidFill>
                  <a:srgbClr val="36384E"/>
                </a:solidFill>
                <a:latin typeface="proxima-nova"/>
              </a:rPr>
              <a:t>Overused phrases, idioms, proverbs and clichés should also be avoided, again, they are often used when speaking. These include phrases like:  </a:t>
            </a:r>
          </a:p>
          <a:p>
            <a:pPr fontAlgn="base"/>
            <a:endParaRPr lang="en-US" sz="2000" dirty="0">
              <a:solidFill>
                <a:srgbClr val="36384E"/>
              </a:solidFill>
              <a:latin typeface="proxima-nova"/>
            </a:endParaRPr>
          </a:p>
          <a:p>
            <a:pPr fontAlgn="base">
              <a:buFont typeface="Arial" panose="020B0604020202020204" pitchFamily="34" charset="0"/>
              <a:buChar char="•"/>
            </a:pPr>
            <a:r>
              <a:rPr lang="en-US" sz="2400" dirty="0">
                <a:solidFill>
                  <a:srgbClr val="36384E"/>
                </a:solidFill>
                <a:latin typeface="proxima-nova"/>
              </a:rPr>
              <a:t>  The grass is always greener on the other side  </a:t>
            </a:r>
          </a:p>
          <a:p>
            <a:pPr fontAlgn="base">
              <a:buFont typeface="Arial" panose="020B0604020202020204" pitchFamily="34" charset="0"/>
              <a:buChar char="•"/>
            </a:pPr>
            <a:r>
              <a:rPr lang="en-US" sz="2400" dirty="0">
                <a:solidFill>
                  <a:srgbClr val="36384E"/>
                </a:solidFill>
                <a:latin typeface="proxima-nova"/>
              </a:rPr>
              <a:t>  Love is blind  </a:t>
            </a:r>
          </a:p>
          <a:p>
            <a:pPr fontAlgn="base">
              <a:buFont typeface="Arial" panose="020B0604020202020204" pitchFamily="34" charset="0"/>
              <a:buChar char="•"/>
            </a:pPr>
            <a:r>
              <a:rPr lang="en-US" sz="2400" dirty="0">
                <a:solidFill>
                  <a:srgbClr val="36384E"/>
                </a:solidFill>
                <a:latin typeface="proxima-nova"/>
              </a:rPr>
              <a:t>  Off the top of my head  </a:t>
            </a:r>
          </a:p>
          <a:p>
            <a:pPr fontAlgn="base">
              <a:buFont typeface="Arial" panose="020B0604020202020204" pitchFamily="34" charset="0"/>
              <a:buChar char="•"/>
            </a:pPr>
            <a:r>
              <a:rPr lang="en-US" sz="2400" dirty="0">
                <a:solidFill>
                  <a:srgbClr val="36384E"/>
                </a:solidFill>
                <a:latin typeface="proxima-nova"/>
              </a:rPr>
              <a:t>  Old is gold  </a:t>
            </a:r>
          </a:p>
          <a:p>
            <a:pPr fontAlgn="base">
              <a:buFont typeface="Arial" panose="020B0604020202020204" pitchFamily="34" charset="0"/>
              <a:buChar char="•"/>
            </a:pPr>
            <a:r>
              <a:rPr lang="en-US" sz="2400" dirty="0">
                <a:solidFill>
                  <a:srgbClr val="36384E"/>
                </a:solidFill>
                <a:latin typeface="proxima-nova"/>
              </a:rPr>
              <a:t>  A friend in need is a friend indeed</a:t>
            </a:r>
            <a:endParaRPr lang="en-US" sz="2400" b="0" i="0" u="none" strike="noStrike" dirty="0">
              <a:solidFill>
                <a:srgbClr val="36384E"/>
              </a:solidFill>
              <a:effectLst/>
              <a:latin typeface="proxima-nova"/>
            </a:endParaRPr>
          </a:p>
        </p:txBody>
      </p:sp>
    </p:spTree>
    <p:extLst>
      <p:ext uri="{BB962C8B-B14F-4D97-AF65-F5344CB8AC3E}">
        <p14:creationId xmlns:p14="http://schemas.microsoft.com/office/powerpoint/2010/main" val="2281169202"/>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B64640D2-6308-46DC-85CE-CCAC8A04472D}"/>
              </a:ext>
            </a:extLst>
          </p:cNvPr>
          <p:cNvSpPr/>
          <p:nvPr/>
        </p:nvSpPr>
        <p:spPr>
          <a:xfrm>
            <a:off x="360218" y="714375"/>
            <a:ext cx="11734800" cy="5632311"/>
          </a:xfrm>
          <a:prstGeom prst="rect">
            <a:avLst/>
          </a:prstGeom>
        </p:spPr>
        <p:txBody>
          <a:bodyPr wrap="square">
            <a:spAutoFit/>
          </a:bodyPr>
          <a:lstStyle/>
          <a:p>
            <a:pPr fontAlgn="base"/>
            <a:r>
              <a:rPr lang="en-US" sz="2400" dirty="0">
                <a:solidFill>
                  <a:srgbClr val="36384E"/>
                </a:solidFill>
                <a:latin typeface="proxima-nova"/>
              </a:rPr>
              <a:t>Additionally, the following terms should not be used when writing as they are vague and do not address a task appropriately. You should always be using clear language and make appropriate word choices that will express your ideas clearly. </a:t>
            </a: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pPr fontAlgn="base"/>
            <a:endParaRPr lang="en-US" sz="2400" dirty="0">
              <a:solidFill>
                <a:srgbClr val="36384E"/>
              </a:solidFill>
              <a:latin typeface="proxima-nova"/>
            </a:endParaRPr>
          </a:p>
          <a:p>
            <a:br>
              <a:rPr lang="en-US" sz="2400" dirty="0"/>
            </a:br>
            <a:endParaRPr lang="en-US" sz="2400" dirty="0"/>
          </a:p>
        </p:txBody>
      </p:sp>
      <p:pic>
        <p:nvPicPr>
          <p:cNvPr id="4" name="Picture 3">
            <a:extLst>
              <a:ext uri="{FF2B5EF4-FFF2-40B4-BE49-F238E27FC236}">
                <a16:creationId xmlns:a16="http://schemas.microsoft.com/office/drawing/2014/main" id="{5D004DD4-F96B-4BF7-A665-F5E2BD7C3594}"/>
              </a:ext>
            </a:extLst>
          </p:cNvPr>
          <p:cNvPicPr>
            <a:picLocks noChangeAspect="1"/>
          </p:cNvPicPr>
          <p:nvPr/>
        </p:nvPicPr>
        <p:blipFill>
          <a:blip r:embed="rId4"/>
          <a:stretch>
            <a:fillRect/>
          </a:stretch>
        </p:blipFill>
        <p:spPr>
          <a:xfrm>
            <a:off x="360218" y="2187664"/>
            <a:ext cx="11456339" cy="3672809"/>
          </a:xfrm>
          <a:prstGeom prst="rect">
            <a:avLst/>
          </a:prstGeom>
        </p:spPr>
      </p:pic>
    </p:spTree>
    <p:extLst>
      <p:ext uri="{BB962C8B-B14F-4D97-AF65-F5344CB8AC3E}">
        <p14:creationId xmlns:p14="http://schemas.microsoft.com/office/powerpoint/2010/main" val="276574358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1B38A152-2C26-4A0C-AE3F-26E751C1166C}"/>
              </a:ext>
            </a:extLst>
          </p:cNvPr>
          <p:cNvPicPr>
            <a:picLocks noChangeAspect="1"/>
          </p:cNvPicPr>
          <p:nvPr/>
        </p:nvPicPr>
        <p:blipFill>
          <a:blip r:embed="rId4"/>
          <a:stretch>
            <a:fillRect/>
          </a:stretch>
        </p:blipFill>
        <p:spPr>
          <a:xfrm>
            <a:off x="436418" y="1052806"/>
            <a:ext cx="11319164" cy="688138"/>
          </a:xfrm>
          <a:prstGeom prst="rect">
            <a:avLst/>
          </a:prstGeom>
        </p:spPr>
      </p:pic>
      <p:pic>
        <p:nvPicPr>
          <p:cNvPr id="4" name="Picture 3">
            <a:extLst>
              <a:ext uri="{FF2B5EF4-FFF2-40B4-BE49-F238E27FC236}">
                <a16:creationId xmlns:a16="http://schemas.microsoft.com/office/drawing/2014/main" id="{C51A79EB-499E-486E-957E-44C30209B850}"/>
              </a:ext>
            </a:extLst>
          </p:cNvPr>
          <p:cNvPicPr>
            <a:picLocks noChangeAspect="1"/>
          </p:cNvPicPr>
          <p:nvPr/>
        </p:nvPicPr>
        <p:blipFill>
          <a:blip r:embed="rId5"/>
          <a:stretch>
            <a:fillRect/>
          </a:stretch>
        </p:blipFill>
        <p:spPr>
          <a:xfrm>
            <a:off x="436418" y="1740944"/>
            <a:ext cx="11328788" cy="3552484"/>
          </a:xfrm>
          <a:prstGeom prst="rect">
            <a:avLst/>
          </a:prstGeom>
        </p:spPr>
      </p:pic>
    </p:spTree>
    <p:extLst>
      <p:ext uri="{BB962C8B-B14F-4D97-AF65-F5344CB8AC3E}">
        <p14:creationId xmlns:p14="http://schemas.microsoft.com/office/powerpoint/2010/main" val="3860192416"/>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BF5F9792-014C-40FC-8016-CF57D8B4E699}"/>
              </a:ext>
            </a:extLst>
          </p:cNvPr>
          <p:cNvSpPr/>
          <p:nvPr/>
        </p:nvSpPr>
        <p:spPr>
          <a:xfrm>
            <a:off x="374072" y="714375"/>
            <a:ext cx="11637819" cy="4832092"/>
          </a:xfrm>
          <a:prstGeom prst="rect">
            <a:avLst/>
          </a:prstGeom>
        </p:spPr>
        <p:txBody>
          <a:bodyPr wrap="square">
            <a:spAutoFit/>
          </a:bodyPr>
          <a:lstStyle/>
          <a:p>
            <a:pPr fontAlgn="base"/>
            <a:r>
              <a:rPr lang="en-US" sz="2400" b="1" dirty="0">
                <a:solidFill>
                  <a:srgbClr val="0070C0"/>
                </a:solidFill>
                <a:latin typeface="Helvetica Neue"/>
              </a:rPr>
              <a:t>Step 7: Use a variety of complex sentence structures</a:t>
            </a:r>
          </a:p>
          <a:p>
            <a:pPr fontAlgn="base"/>
            <a:endParaRPr lang="en-US" sz="2000" b="1" dirty="0">
              <a:solidFill>
                <a:srgbClr val="0070C0"/>
              </a:solidFill>
              <a:latin typeface="Helvetica Neue"/>
            </a:endParaRPr>
          </a:p>
          <a:p>
            <a:pPr fontAlgn="base"/>
            <a:r>
              <a:rPr lang="en-US" sz="2400" dirty="0">
                <a:solidFill>
                  <a:srgbClr val="36384E"/>
                </a:solidFill>
                <a:latin typeface="proxima-nova"/>
              </a:rPr>
              <a:t>At band 8 it is expected that you can use a wide range of structures accurately to present your ideas and opinion. Show the examiner that you can use a wide range of structures and make sure your sentences are error-free. </a:t>
            </a:r>
          </a:p>
          <a:p>
            <a:pPr fontAlgn="base"/>
            <a:endParaRPr lang="en-US" sz="2400" dirty="0">
              <a:solidFill>
                <a:srgbClr val="36384E"/>
              </a:solidFill>
              <a:latin typeface="proxima-nova"/>
            </a:endParaRPr>
          </a:p>
          <a:p>
            <a:pPr fontAlgn="base"/>
            <a:r>
              <a:rPr lang="en-US" sz="2400" dirty="0">
                <a:solidFill>
                  <a:srgbClr val="36384E"/>
                </a:solidFill>
                <a:latin typeface="proxima-nova"/>
              </a:rPr>
              <a:t>It is important to use a mix of complex and simple sentences. But remember, your complex sentences should not be long and complicated.  </a:t>
            </a:r>
          </a:p>
          <a:p>
            <a:pPr fontAlgn="base"/>
            <a:endParaRPr lang="en-US" sz="2400" dirty="0">
              <a:solidFill>
                <a:srgbClr val="36384E"/>
              </a:solidFill>
              <a:latin typeface="proxima-nova"/>
            </a:endParaRPr>
          </a:p>
          <a:p>
            <a:pPr fontAlgn="base"/>
            <a:r>
              <a:rPr lang="en-US" sz="2400" dirty="0">
                <a:solidFill>
                  <a:srgbClr val="36384E"/>
                </a:solidFill>
                <a:latin typeface="proxima-nova"/>
              </a:rPr>
              <a:t>Your punctuation needs to be accurate, using </a:t>
            </a:r>
            <a:r>
              <a:rPr lang="en-US" sz="2400" dirty="0" err="1">
                <a:solidFill>
                  <a:srgbClr val="36384E"/>
                </a:solidFill>
                <a:latin typeface="proxima-nova"/>
              </a:rPr>
              <a:t>capitalisation</a:t>
            </a:r>
            <a:r>
              <a:rPr lang="en-US" sz="2400" dirty="0">
                <a:solidFill>
                  <a:srgbClr val="36384E"/>
                </a:solidFill>
                <a:latin typeface="proxima-nova"/>
              </a:rPr>
              <a:t>, commas and full stops correctly.  </a:t>
            </a:r>
          </a:p>
          <a:p>
            <a:br>
              <a:rPr lang="en-US" sz="2400" dirty="0">
                <a:latin typeface="proxima-nova"/>
              </a:rPr>
            </a:br>
            <a:endParaRPr lang="en-US" sz="2400" dirty="0"/>
          </a:p>
        </p:txBody>
      </p:sp>
    </p:spTree>
    <p:extLst>
      <p:ext uri="{BB962C8B-B14F-4D97-AF65-F5344CB8AC3E}">
        <p14:creationId xmlns:p14="http://schemas.microsoft.com/office/powerpoint/2010/main" val="504411127"/>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F1F1C4BE-05D6-4069-805F-5977EA37CA93}"/>
              </a:ext>
            </a:extLst>
          </p:cNvPr>
          <p:cNvSpPr/>
          <p:nvPr/>
        </p:nvSpPr>
        <p:spPr>
          <a:xfrm>
            <a:off x="360219" y="357187"/>
            <a:ext cx="11471563" cy="5632311"/>
          </a:xfrm>
          <a:prstGeom prst="rect">
            <a:avLst/>
          </a:prstGeom>
        </p:spPr>
        <p:txBody>
          <a:bodyPr wrap="square">
            <a:spAutoFit/>
          </a:bodyPr>
          <a:lstStyle/>
          <a:p>
            <a:pPr fontAlgn="base"/>
            <a:r>
              <a:rPr lang="en-US" sz="2400" dirty="0">
                <a:solidFill>
                  <a:srgbClr val="36384E"/>
                </a:solidFill>
                <a:latin typeface="proxima-nova"/>
              </a:rPr>
              <a:t>The most common errors made can be found below:</a:t>
            </a:r>
          </a:p>
          <a:p>
            <a:br>
              <a:rPr lang="en-US" sz="2400" dirty="0"/>
            </a:br>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p:txBody>
      </p:sp>
      <p:pic>
        <p:nvPicPr>
          <p:cNvPr id="4" name="Picture 3">
            <a:extLst>
              <a:ext uri="{FF2B5EF4-FFF2-40B4-BE49-F238E27FC236}">
                <a16:creationId xmlns:a16="http://schemas.microsoft.com/office/drawing/2014/main" id="{6424AC3B-17D0-4740-9A3F-E44F1DAEA0A1}"/>
              </a:ext>
            </a:extLst>
          </p:cNvPr>
          <p:cNvPicPr>
            <a:picLocks noChangeAspect="1"/>
          </p:cNvPicPr>
          <p:nvPr/>
        </p:nvPicPr>
        <p:blipFill>
          <a:blip r:embed="rId4"/>
          <a:stretch>
            <a:fillRect/>
          </a:stretch>
        </p:blipFill>
        <p:spPr>
          <a:xfrm>
            <a:off x="480579" y="1052012"/>
            <a:ext cx="11198803" cy="4769861"/>
          </a:xfrm>
          <a:prstGeom prst="rect">
            <a:avLst/>
          </a:prstGeom>
        </p:spPr>
      </p:pic>
    </p:spTree>
    <p:extLst>
      <p:ext uri="{BB962C8B-B14F-4D97-AF65-F5344CB8AC3E}">
        <p14:creationId xmlns:p14="http://schemas.microsoft.com/office/powerpoint/2010/main" val="119442790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714375"/>
            <a:ext cx="11471564" cy="5755422"/>
          </a:xfrm>
          <a:prstGeom prst="rect">
            <a:avLst/>
          </a:prstGeom>
        </p:spPr>
        <p:txBody>
          <a:bodyPr wrap="square">
            <a:spAutoFit/>
          </a:bodyPr>
          <a:lstStyle/>
          <a:p>
            <a:endParaRPr lang="en-US" sz="2400" dirty="0"/>
          </a:p>
          <a:p>
            <a:pPr fontAlgn="base"/>
            <a:r>
              <a:rPr lang="en-US" sz="2800" b="1" dirty="0">
                <a:solidFill>
                  <a:srgbClr val="0070C0"/>
                </a:solidFill>
                <a:latin typeface="Helvetica Neue"/>
              </a:rPr>
              <a:t>IELTS Writing Task 2: 8 steps towards a band 8</a:t>
            </a:r>
          </a:p>
          <a:p>
            <a:pPr fontAlgn="base"/>
            <a:endParaRPr lang="en-US" sz="2800" b="1" dirty="0">
              <a:solidFill>
                <a:srgbClr val="0070C0"/>
              </a:solidFill>
              <a:latin typeface="Helvetica Neue"/>
            </a:endParaRPr>
          </a:p>
          <a:p>
            <a:pPr fontAlgn="base"/>
            <a:r>
              <a:rPr lang="en-US" sz="2400" dirty="0"/>
              <a:t>In IELTS Writing Task 2, you will need to write an essay. IELTS Experts have walked through 8 steps that can help you get a band 8. Take a closer look at the assessment criteria, how to structure your essay, and common mistakes to avoid.</a:t>
            </a:r>
          </a:p>
          <a:p>
            <a:endParaRPr lang="en-US" sz="2400" dirty="0"/>
          </a:p>
          <a:p>
            <a:r>
              <a:rPr lang="en-US" sz="2400" dirty="0"/>
              <a:t>To achieve a band 8 in IELTS Writing Task 2, you will need to produce an essay that contains all the positive features contained in the band 8 writing assessment criteria. Let's take a look at these in the table below.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p:txBody>
      </p:sp>
    </p:spTree>
    <p:extLst>
      <p:ext uri="{BB962C8B-B14F-4D97-AF65-F5344CB8AC3E}">
        <p14:creationId xmlns:p14="http://schemas.microsoft.com/office/powerpoint/2010/main" val="2038618747"/>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4B67EA59-3919-4C48-B818-AEF54E0DE1D5}"/>
              </a:ext>
            </a:extLst>
          </p:cNvPr>
          <p:cNvPicPr>
            <a:picLocks noChangeAspect="1"/>
          </p:cNvPicPr>
          <p:nvPr/>
        </p:nvPicPr>
        <p:blipFill>
          <a:blip r:embed="rId4"/>
          <a:stretch>
            <a:fillRect/>
          </a:stretch>
        </p:blipFill>
        <p:spPr>
          <a:xfrm>
            <a:off x="390520" y="647854"/>
            <a:ext cx="11441262" cy="4743938"/>
          </a:xfrm>
          <a:prstGeom prst="rect">
            <a:avLst/>
          </a:prstGeom>
        </p:spPr>
      </p:pic>
      <p:pic>
        <p:nvPicPr>
          <p:cNvPr id="4" name="Picture 3">
            <a:extLst>
              <a:ext uri="{FF2B5EF4-FFF2-40B4-BE49-F238E27FC236}">
                <a16:creationId xmlns:a16="http://schemas.microsoft.com/office/drawing/2014/main" id="{89272462-392F-4DB7-84A1-1D894CB6CEFD}"/>
              </a:ext>
            </a:extLst>
          </p:cNvPr>
          <p:cNvPicPr>
            <a:picLocks noChangeAspect="1"/>
          </p:cNvPicPr>
          <p:nvPr/>
        </p:nvPicPr>
        <p:blipFill>
          <a:blip r:embed="rId5"/>
          <a:stretch>
            <a:fillRect/>
          </a:stretch>
        </p:blipFill>
        <p:spPr>
          <a:xfrm>
            <a:off x="451124" y="5294452"/>
            <a:ext cx="11350356" cy="910831"/>
          </a:xfrm>
          <a:prstGeom prst="rect">
            <a:avLst/>
          </a:prstGeom>
        </p:spPr>
      </p:pic>
    </p:spTree>
    <p:extLst>
      <p:ext uri="{BB962C8B-B14F-4D97-AF65-F5344CB8AC3E}">
        <p14:creationId xmlns:p14="http://schemas.microsoft.com/office/powerpoint/2010/main" val="186474844"/>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81C31652-DD3E-43BC-A558-4347E726782F}"/>
              </a:ext>
            </a:extLst>
          </p:cNvPr>
          <p:cNvSpPr/>
          <p:nvPr/>
        </p:nvSpPr>
        <p:spPr>
          <a:xfrm>
            <a:off x="304800" y="192665"/>
            <a:ext cx="11582400" cy="5570756"/>
          </a:xfrm>
          <a:prstGeom prst="rect">
            <a:avLst/>
          </a:prstGeom>
        </p:spPr>
        <p:txBody>
          <a:bodyPr wrap="square">
            <a:spAutoFit/>
          </a:bodyPr>
          <a:lstStyle/>
          <a:p>
            <a:pPr fontAlgn="base"/>
            <a:r>
              <a:rPr lang="en-US" sz="2400" b="1" dirty="0">
                <a:solidFill>
                  <a:srgbClr val="0070C0"/>
                </a:solidFill>
                <a:latin typeface="Helvetica Neue"/>
              </a:rPr>
              <a:t>Step 8: Checklist</a:t>
            </a:r>
          </a:p>
          <a:p>
            <a:pPr fontAlgn="base"/>
            <a:endParaRPr lang="en-US" sz="2000" b="1" dirty="0">
              <a:solidFill>
                <a:srgbClr val="0070C0"/>
              </a:solidFill>
              <a:latin typeface="Helvetica Neue"/>
            </a:endParaRPr>
          </a:p>
          <a:p>
            <a:pPr fontAlgn="base"/>
            <a:r>
              <a:rPr lang="en-US" sz="2400" dirty="0">
                <a:solidFill>
                  <a:srgbClr val="36384E"/>
                </a:solidFill>
                <a:latin typeface="proxima-nova"/>
              </a:rPr>
              <a:t>Use the following checklist to make sure that your writing contains all the positive features at a band 8</a:t>
            </a: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p:txBody>
      </p:sp>
      <p:pic>
        <p:nvPicPr>
          <p:cNvPr id="4" name="Picture 3">
            <a:extLst>
              <a:ext uri="{FF2B5EF4-FFF2-40B4-BE49-F238E27FC236}">
                <a16:creationId xmlns:a16="http://schemas.microsoft.com/office/drawing/2014/main" id="{94B5464C-64EB-4739-9252-7C3FBEA3E1A2}"/>
              </a:ext>
            </a:extLst>
          </p:cNvPr>
          <p:cNvPicPr>
            <a:picLocks noChangeAspect="1"/>
          </p:cNvPicPr>
          <p:nvPr/>
        </p:nvPicPr>
        <p:blipFill>
          <a:blip r:embed="rId4"/>
          <a:stretch>
            <a:fillRect/>
          </a:stretch>
        </p:blipFill>
        <p:spPr>
          <a:xfrm>
            <a:off x="993631" y="1593203"/>
            <a:ext cx="10115261" cy="4170218"/>
          </a:xfrm>
          <a:prstGeom prst="rect">
            <a:avLst/>
          </a:prstGeom>
        </p:spPr>
      </p:pic>
      <p:pic>
        <p:nvPicPr>
          <p:cNvPr id="5" name="Picture 4">
            <a:extLst>
              <a:ext uri="{FF2B5EF4-FFF2-40B4-BE49-F238E27FC236}">
                <a16:creationId xmlns:a16="http://schemas.microsoft.com/office/drawing/2014/main" id="{A5906C0F-224D-4935-AE16-BB2924C82E39}"/>
              </a:ext>
            </a:extLst>
          </p:cNvPr>
          <p:cNvPicPr>
            <a:picLocks noChangeAspect="1"/>
          </p:cNvPicPr>
          <p:nvPr/>
        </p:nvPicPr>
        <p:blipFill>
          <a:blip r:embed="rId5"/>
          <a:stretch>
            <a:fillRect/>
          </a:stretch>
        </p:blipFill>
        <p:spPr>
          <a:xfrm>
            <a:off x="1038368" y="5702207"/>
            <a:ext cx="10070524" cy="441755"/>
          </a:xfrm>
          <a:prstGeom prst="rect">
            <a:avLst/>
          </a:prstGeom>
        </p:spPr>
      </p:pic>
    </p:spTree>
    <p:extLst>
      <p:ext uri="{BB962C8B-B14F-4D97-AF65-F5344CB8AC3E}">
        <p14:creationId xmlns:p14="http://schemas.microsoft.com/office/powerpoint/2010/main" val="292511832"/>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sp>
        <p:nvSpPr>
          <p:cNvPr id="3" name="Rectangle 2">
            <a:extLst>
              <a:ext uri="{FF2B5EF4-FFF2-40B4-BE49-F238E27FC236}">
                <a16:creationId xmlns:a16="http://schemas.microsoft.com/office/drawing/2014/main" id="{81C31652-DD3E-43BC-A558-4347E726782F}"/>
              </a:ext>
            </a:extLst>
          </p:cNvPr>
          <p:cNvSpPr/>
          <p:nvPr/>
        </p:nvSpPr>
        <p:spPr>
          <a:xfrm>
            <a:off x="249382" y="706557"/>
            <a:ext cx="11582400" cy="4154984"/>
          </a:xfrm>
          <a:prstGeom prst="rect">
            <a:avLst/>
          </a:prstGeom>
        </p:spPr>
        <p:txBody>
          <a:bodyPr wrap="square">
            <a:spAutoFit/>
          </a:bodyPr>
          <a:lstStyle/>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a:p>
            <a:pPr fontAlgn="base"/>
            <a:endParaRPr lang="en-US" sz="2400" dirty="0">
              <a:solidFill>
                <a:srgbClr val="36384E"/>
              </a:solidFill>
              <a:latin typeface="proxima-nova"/>
            </a:endParaRPr>
          </a:p>
          <a:p>
            <a:pPr fontAlgn="base"/>
            <a:endParaRPr lang="en-US" sz="2400" b="0" i="0" u="none" strike="noStrike" dirty="0">
              <a:solidFill>
                <a:srgbClr val="36384E"/>
              </a:solidFill>
              <a:effectLst/>
              <a:latin typeface="proxima-nova"/>
            </a:endParaRPr>
          </a:p>
        </p:txBody>
      </p:sp>
      <p:pic>
        <p:nvPicPr>
          <p:cNvPr id="6" name="Picture 5">
            <a:extLst>
              <a:ext uri="{FF2B5EF4-FFF2-40B4-BE49-F238E27FC236}">
                <a16:creationId xmlns:a16="http://schemas.microsoft.com/office/drawing/2014/main" id="{84174D7C-E051-4A92-8FF9-EF4DC008162F}"/>
              </a:ext>
            </a:extLst>
          </p:cNvPr>
          <p:cNvPicPr>
            <a:picLocks noChangeAspect="1"/>
          </p:cNvPicPr>
          <p:nvPr/>
        </p:nvPicPr>
        <p:blipFill>
          <a:blip r:embed="rId4"/>
          <a:stretch>
            <a:fillRect/>
          </a:stretch>
        </p:blipFill>
        <p:spPr>
          <a:xfrm>
            <a:off x="795237" y="718749"/>
            <a:ext cx="10490690" cy="4154984"/>
          </a:xfrm>
          <a:prstGeom prst="rect">
            <a:avLst/>
          </a:prstGeom>
        </p:spPr>
      </p:pic>
      <p:pic>
        <p:nvPicPr>
          <p:cNvPr id="8" name="Picture 7">
            <a:extLst>
              <a:ext uri="{FF2B5EF4-FFF2-40B4-BE49-F238E27FC236}">
                <a16:creationId xmlns:a16="http://schemas.microsoft.com/office/drawing/2014/main" id="{9332EFAA-C506-4F72-A643-274A38054582}"/>
              </a:ext>
            </a:extLst>
          </p:cNvPr>
          <p:cNvPicPr>
            <a:picLocks noChangeAspect="1"/>
          </p:cNvPicPr>
          <p:nvPr/>
        </p:nvPicPr>
        <p:blipFill>
          <a:blip r:embed="rId5"/>
          <a:stretch>
            <a:fillRect/>
          </a:stretch>
        </p:blipFill>
        <p:spPr>
          <a:xfrm>
            <a:off x="737055" y="4795602"/>
            <a:ext cx="10548872" cy="1365278"/>
          </a:xfrm>
          <a:prstGeom prst="rect">
            <a:avLst/>
          </a:prstGeom>
        </p:spPr>
      </p:pic>
    </p:spTree>
    <p:extLst>
      <p:ext uri="{BB962C8B-B14F-4D97-AF65-F5344CB8AC3E}">
        <p14:creationId xmlns:p14="http://schemas.microsoft.com/office/powerpoint/2010/main" val="123396462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B4F0E06C-7C49-43D6-81D8-DB7BB9861D2B}"/>
              </a:ext>
            </a:extLst>
          </p:cNvPr>
          <p:cNvPicPr>
            <a:picLocks noChangeAspect="1"/>
          </p:cNvPicPr>
          <p:nvPr/>
        </p:nvPicPr>
        <p:blipFill>
          <a:blip r:embed="rId4"/>
          <a:stretch>
            <a:fillRect/>
          </a:stretch>
        </p:blipFill>
        <p:spPr>
          <a:xfrm>
            <a:off x="987913" y="1052806"/>
            <a:ext cx="9892060" cy="3995569"/>
          </a:xfrm>
          <a:prstGeom prst="rect">
            <a:avLst/>
          </a:prstGeom>
        </p:spPr>
      </p:pic>
      <p:pic>
        <p:nvPicPr>
          <p:cNvPr id="4" name="Picture 3">
            <a:extLst>
              <a:ext uri="{FF2B5EF4-FFF2-40B4-BE49-F238E27FC236}">
                <a16:creationId xmlns:a16="http://schemas.microsoft.com/office/drawing/2014/main" id="{4DF3A01A-6C23-444D-8B51-7A6E7616450F}"/>
              </a:ext>
            </a:extLst>
          </p:cNvPr>
          <p:cNvPicPr>
            <a:picLocks noChangeAspect="1"/>
          </p:cNvPicPr>
          <p:nvPr/>
        </p:nvPicPr>
        <p:blipFill>
          <a:blip r:embed="rId5"/>
          <a:stretch>
            <a:fillRect/>
          </a:stretch>
        </p:blipFill>
        <p:spPr>
          <a:xfrm>
            <a:off x="987913" y="5054852"/>
            <a:ext cx="9892060" cy="663908"/>
          </a:xfrm>
          <a:prstGeom prst="rect">
            <a:avLst/>
          </a:prstGeom>
        </p:spPr>
      </p:pic>
    </p:spTree>
    <p:extLst>
      <p:ext uri="{BB962C8B-B14F-4D97-AF65-F5344CB8AC3E}">
        <p14:creationId xmlns:p14="http://schemas.microsoft.com/office/powerpoint/2010/main" val="260404293"/>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6FFF0297-9FFD-4EA3-920D-F0656BD07DAF}"/>
              </a:ext>
            </a:extLst>
          </p:cNvPr>
          <p:cNvPicPr>
            <a:picLocks noChangeAspect="1"/>
          </p:cNvPicPr>
          <p:nvPr/>
        </p:nvPicPr>
        <p:blipFill>
          <a:blip r:embed="rId4"/>
          <a:stretch>
            <a:fillRect/>
          </a:stretch>
        </p:blipFill>
        <p:spPr>
          <a:xfrm>
            <a:off x="1351685" y="871853"/>
            <a:ext cx="8861896" cy="2561304"/>
          </a:xfrm>
          <a:prstGeom prst="rect">
            <a:avLst/>
          </a:prstGeom>
        </p:spPr>
      </p:pic>
      <p:pic>
        <p:nvPicPr>
          <p:cNvPr id="4" name="Picture 3">
            <a:extLst>
              <a:ext uri="{FF2B5EF4-FFF2-40B4-BE49-F238E27FC236}">
                <a16:creationId xmlns:a16="http://schemas.microsoft.com/office/drawing/2014/main" id="{69EFABDF-CD57-4CDB-B9EB-E1F602C7997E}"/>
              </a:ext>
            </a:extLst>
          </p:cNvPr>
          <p:cNvPicPr>
            <a:picLocks noChangeAspect="1"/>
          </p:cNvPicPr>
          <p:nvPr/>
        </p:nvPicPr>
        <p:blipFill>
          <a:blip r:embed="rId5"/>
          <a:stretch>
            <a:fillRect/>
          </a:stretch>
        </p:blipFill>
        <p:spPr>
          <a:xfrm>
            <a:off x="1351685" y="3429000"/>
            <a:ext cx="8861896" cy="2686736"/>
          </a:xfrm>
          <a:prstGeom prst="rect">
            <a:avLst/>
          </a:prstGeom>
        </p:spPr>
      </p:pic>
      <p:sp>
        <p:nvSpPr>
          <p:cNvPr id="5" name="Rectangle 4">
            <a:extLst>
              <a:ext uri="{FF2B5EF4-FFF2-40B4-BE49-F238E27FC236}">
                <a16:creationId xmlns:a16="http://schemas.microsoft.com/office/drawing/2014/main" id="{F619971C-5A51-4725-ACFA-6896DC882554}"/>
              </a:ext>
            </a:extLst>
          </p:cNvPr>
          <p:cNvSpPr/>
          <p:nvPr/>
        </p:nvSpPr>
        <p:spPr>
          <a:xfrm>
            <a:off x="3851563" y="6302805"/>
            <a:ext cx="8340437" cy="369332"/>
          </a:xfrm>
          <a:prstGeom prst="rect">
            <a:avLst/>
          </a:prstGeom>
        </p:spPr>
        <p:txBody>
          <a:bodyPr wrap="square">
            <a:spAutoFit/>
          </a:bodyPr>
          <a:lstStyle/>
          <a:p>
            <a:r>
              <a:rPr lang="en-US" b="1" dirty="0">
                <a:solidFill>
                  <a:srgbClr val="0070C0"/>
                </a:solidFill>
                <a:latin typeface="proxima-nova"/>
              </a:rPr>
              <a:t>If you follow these 8 steps, you will be well on your way to a band 8 in Writing Task 2. </a:t>
            </a:r>
            <a:endParaRPr lang="en-US" b="1" dirty="0">
              <a:solidFill>
                <a:srgbClr val="0070C0"/>
              </a:solidFill>
            </a:endParaRPr>
          </a:p>
        </p:txBody>
      </p:sp>
    </p:spTree>
    <p:extLst>
      <p:ext uri="{BB962C8B-B14F-4D97-AF65-F5344CB8AC3E}">
        <p14:creationId xmlns:p14="http://schemas.microsoft.com/office/powerpoint/2010/main" val="3554839501"/>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4" name="Picture 3">
            <a:extLst>
              <a:ext uri="{FF2B5EF4-FFF2-40B4-BE49-F238E27FC236}">
                <a16:creationId xmlns:a16="http://schemas.microsoft.com/office/drawing/2014/main" id="{6F746B17-B007-493B-97F5-B246D7F33833}"/>
              </a:ext>
            </a:extLst>
          </p:cNvPr>
          <p:cNvPicPr>
            <a:picLocks noChangeAspect="1"/>
          </p:cNvPicPr>
          <p:nvPr/>
        </p:nvPicPr>
        <p:blipFill>
          <a:blip r:embed="rId4"/>
          <a:stretch>
            <a:fillRect/>
          </a:stretch>
        </p:blipFill>
        <p:spPr>
          <a:xfrm>
            <a:off x="151401" y="714375"/>
            <a:ext cx="11889197" cy="5368373"/>
          </a:xfrm>
          <a:prstGeom prst="rect">
            <a:avLst/>
          </a:prstGeom>
        </p:spPr>
      </p:pic>
    </p:spTree>
    <p:extLst>
      <p:ext uri="{BB962C8B-B14F-4D97-AF65-F5344CB8AC3E}">
        <p14:creationId xmlns:p14="http://schemas.microsoft.com/office/powerpoint/2010/main" val="236805610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550FEB7F-1755-4341-8499-8A0BC0179434}"/>
              </a:ext>
            </a:extLst>
          </p:cNvPr>
          <p:cNvPicPr>
            <a:picLocks noChangeAspect="1"/>
          </p:cNvPicPr>
          <p:nvPr/>
        </p:nvPicPr>
        <p:blipFill>
          <a:blip r:embed="rId4"/>
          <a:stretch>
            <a:fillRect/>
          </a:stretch>
        </p:blipFill>
        <p:spPr>
          <a:xfrm>
            <a:off x="1130012" y="765141"/>
            <a:ext cx="9735216" cy="3105713"/>
          </a:xfrm>
          <a:prstGeom prst="rect">
            <a:avLst/>
          </a:prstGeom>
        </p:spPr>
      </p:pic>
      <p:pic>
        <p:nvPicPr>
          <p:cNvPr id="5" name="Picture 4">
            <a:extLst>
              <a:ext uri="{FF2B5EF4-FFF2-40B4-BE49-F238E27FC236}">
                <a16:creationId xmlns:a16="http://schemas.microsoft.com/office/drawing/2014/main" id="{2BE0BAB3-7404-436D-86B7-8BF17D24FC25}"/>
              </a:ext>
            </a:extLst>
          </p:cNvPr>
          <p:cNvPicPr>
            <a:picLocks noChangeAspect="1"/>
          </p:cNvPicPr>
          <p:nvPr/>
        </p:nvPicPr>
        <p:blipFill>
          <a:blip r:embed="rId5"/>
          <a:stretch>
            <a:fillRect/>
          </a:stretch>
        </p:blipFill>
        <p:spPr>
          <a:xfrm>
            <a:off x="1025235" y="3429001"/>
            <a:ext cx="9839993" cy="2659780"/>
          </a:xfrm>
          <a:prstGeom prst="rect">
            <a:avLst/>
          </a:prstGeom>
        </p:spPr>
      </p:pic>
    </p:spTree>
    <p:extLst>
      <p:ext uri="{BB962C8B-B14F-4D97-AF65-F5344CB8AC3E}">
        <p14:creationId xmlns:p14="http://schemas.microsoft.com/office/powerpoint/2010/main" val="183057694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281434"/>
            <a:ext cx="11471564" cy="4801314"/>
          </a:xfrm>
          <a:prstGeom prst="rect">
            <a:avLst/>
          </a:prstGeom>
        </p:spPr>
        <p:txBody>
          <a:bodyPr wrap="square">
            <a:spAutoFit/>
          </a:bodyPr>
          <a:lstStyle/>
          <a:p>
            <a:endParaRPr lang="en-US" sz="2400" dirty="0">
              <a:solidFill>
                <a:srgbClr val="303030"/>
              </a:solidFill>
              <a:latin typeface="Helvetica Neue"/>
            </a:endParaRPr>
          </a:p>
          <a:p>
            <a:pPr fontAlgn="base"/>
            <a:r>
              <a:rPr lang="en-US" sz="2400" dirty="0"/>
              <a:t>Using the band descriptors as a guide we are going to go through the 8 steps to get you on your way to a band 8 in Writing Task 2.  </a:t>
            </a:r>
          </a:p>
          <a:p>
            <a:pPr fontAlgn="base"/>
            <a:endParaRPr lang="en-US" sz="2400" dirty="0"/>
          </a:p>
          <a:p>
            <a:pPr fontAlgn="base"/>
            <a:r>
              <a:rPr lang="en-US" sz="2400" dirty="0"/>
              <a:t>We will start with the task response before moving through all the criteria to show you what an examiner will be looking for in your response.</a:t>
            </a:r>
          </a:p>
          <a:p>
            <a:br>
              <a:rPr lang="en-US" b="1" dirty="0"/>
            </a:br>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19610804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7786747"/>
          </a:xfrm>
          <a:prstGeom prst="rect">
            <a:avLst/>
          </a:prstGeom>
        </p:spPr>
        <p:txBody>
          <a:bodyPr wrap="square">
            <a:spAutoFit/>
          </a:bodyPr>
          <a:lstStyle/>
          <a:p>
            <a:pPr fontAlgn="base"/>
            <a:r>
              <a:rPr lang="en-US" sz="2400" b="1" dirty="0">
                <a:solidFill>
                  <a:srgbClr val="0070C0"/>
                </a:solidFill>
                <a:latin typeface="Helvetica Neue"/>
              </a:rPr>
              <a:t>Step 1: Answer is relevant to the question</a:t>
            </a:r>
          </a:p>
          <a:p>
            <a:pPr fontAlgn="base"/>
            <a:endParaRPr lang="en-US" sz="1600" b="1" dirty="0">
              <a:solidFill>
                <a:srgbClr val="0070C0"/>
              </a:solidFill>
              <a:latin typeface="Helvetica Neue"/>
            </a:endParaRPr>
          </a:p>
          <a:p>
            <a:pPr fontAlgn="base"/>
            <a:r>
              <a:rPr lang="en-US" sz="2400" dirty="0"/>
              <a:t>Answer what you have been asked in the question. Don’t produce an essay that is close to a topic you have previously prepared. Make sure your examples and ideas are relevant. If you </a:t>
            </a:r>
            <a:r>
              <a:rPr lang="en-US" sz="2400" dirty="0" err="1"/>
              <a:t>generalise</a:t>
            </a:r>
            <a:r>
              <a:rPr lang="en-US" sz="2400" dirty="0"/>
              <a:t> too much and are not specific enough this will affect how your ideas are presented to the examiner.  </a:t>
            </a:r>
          </a:p>
          <a:p>
            <a:pPr fontAlgn="base"/>
            <a:endParaRPr lang="en-US" sz="1600" dirty="0"/>
          </a:p>
          <a:p>
            <a:pPr fontAlgn="base"/>
            <a:r>
              <a:rPr lang="en-US" sz="2400" b="1" dirty="0">
                <a:solidFill>
                  <a:srgbClr val="00B050"/>
                </a:solidFill>
              </a:rPr>
              <a:t>Do </a:t>
            </a:r>
            <a:endParaRPr lang="en-US" sz="2400" dirty="0">
              <a:solidFill>
                <a:srgbClr val="00B050"/>
              </a:solidFill>
            </a:endParaRPr>
          </a:p>
          <a:p>
            <a:pPr fontAlgn="base"/>
            <a:r>
              <a:rPr lang="en-US" sz="2400" dirty="0"/>
              <a:t>Make sure your ideas are directly related to the question  </a:t>
            </a:r>
          </a:p>
          <a:p>
            <a:pPr fontAlgn="base"/>
            <a:r>
              <a:rPr lang="en-US" sz="2400" dirty="0"/>
              <a:t>Use ideas and examples that you are familiar with, and that relate directly to the topic </a:t>
            </a:r>
          </a:p>
          <a:p>
            <a:pPr fontAlgn="base"/>
            <a:r>
              <a:rPr lang="en-US" sz="2400" dirty="0"/>
              <a:t>Extend your answer to include a number of ideas that will support the question.  </a:t>
            </a:r>
          </a:p>
          <a:p>
            <a:pPr fontAlgn="base"/>
            <a:endParaRPr lang="en-US" sz="1600" dirty="0"/>
          </a:p>
          <a:p>
            <a:pPr fontAlgn="base"/>
            <a:r>
              <a:rPr lang="en-US" sz="2400" b="1" dirty="0">
                <a:solidFill>
                  <a:srgbClr val="FF0000"/>
                </a:solidFill>
              </a:rPr>
              <a:t>Don't: </a:t>
            </a:r>
            <a:endParaRPr lang="en-US" sz="2400" dirty="0">
              <a:solidFill>
                <a:srgbClr val="FF0000"/>
              </a:solidFill>
            </a:endParaRPr>
          </a:p>
          <a:p>
            <a:pPr fontAlgn="base"/>
            <a:r>
              <a:rPr lang="en-US" sz="2400" dirty="0"/>
              <a:t>Include irrelevant information  </a:t>
            </a:r>
          </a:p>
          <a:p>
            <a:pPr fontAlgn="base"/>
            <a:r>
              <a:rPr lang="en-US" sz="2400" dirty="0"/>
              <a:t>Over-</a:t>
            </a:r>
            <a:r>
              <a:rPr lang="en-US" sz="2400" dirty="0" err="1"/>
              <a:t>generalise</a:t>
            </a:r>
            <a:r>
              <a:rPr lang="en-US" sz="2400" dirty="0"/>
              <a:t>  </a:t>
            </a:r>
          </a:p>
          <a:p>
            <a:pPr fontAlgn="base"/>
            <a:r>
              <a:rPr lang="en-US" sz="2400" dirty="0"/>
              <a:t>Produce a </a:t>
            </a:r>
            <a:r>
              <a:rPr lang="en-US" sz="2400" dirty="0" err="1"/>
              <a:t>memorised</a:t>
            </a:r>
            <a:r>
              <a:rPr lang="en-US" sz="2400" dirty="0"/>
              <a:t> essay  </a:t>
            </a:r>
          </a:p>
          <a:p>
            <a:pPr fontAlgn="base"/>
            <a:r>
              <a:rPr lang="en-US" sz="2400" dirty="0"/>
              <a:t>Present ‘recent’ research or statistics related to the topic “At least 41% of all men…”</a:t>
            </a:r>
          </a:p>
          <a:p>
            <a:br>
              <a:rPr lang="en-US" dirty="0"/>
            </a:br>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62967488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029998"/>
            <a:ext cx="11471564" cy="6647974"/>
          </a:xfrm>
          <a:prstGeom prst="rect">
            <a:avLst/>
          </a:prstGeom>
        </p:spPr>
        <p:txBody>
          <a:bodyPr wrap="square">
            <a:spAutoFit/>
          </a:bodyPr>
          <a:lstStyle/>
          <a:p>
            <a:pPr fontAlgn="base"/>
            <a:r>
              <a:rPr lang="en-US" sz="2400" b="1" dirty="0">
                <a:solidFill>
                  <a:srgbClr val="0070C0"/>
                </a:solidFill>
                <a:latin typeface="Helvetica Neue"/>
              </a:rPr>
              <a:t>Step 2: Answer all parts of the question.</a:t>
            </a:r>
          </a:p>
          <a:p>
            <a:pPr fontAlgn="base"/>
            <a:endParaRPr lang="en-US" b="1" dirty="0">
              <a:solidFill>
                <a:srgbClr val="0070C0"/>
              </a:solidFill>
              <a:latin typeface="Helvetica Neue"/>
            </a:endParaRPr>
          </a:p>
          <a:p>
            <a:pPr fontAlgn="base"/>
            <a:r>
              <a:rPr lang="en-US" sz="2400" dirty="0"/>
              <a:t>You must read the question carefully and decide how many parts are in it. You must answer all parts of the question to reach a band 6 or higher.  </a:t>
            </a:r>
          </a:p>
          <a:p>
            <a:pPr fontAlgn="base"/>
            <a:endParaRPr lang="en-US" sz="2400" dirty="0"/>
          </a:p>
          <a:p>
            <a:pPr fontAlgn="base"/>
            <a:r>
              <a:rPr lang="en-US" sz="2400" dirty="0"/>
              <a:t>Let’s look at some example IELTS question prompts and see how many parts are in each, if you need to present your opinion. Remember, it is very important to present a clear position when answering the statement to show that you understand the question being asked and to keep that position clear throughout the essay.</a:t>
            </a: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p:txBody>
      </p:sp>
    </p:spTree>
    <p:extLst>
      <p:ext uri="{BB962C8B-B14F-4D97-AF65-F5344CB8AC3E}">
        <p14:creationId xmlns:p14="http://schemas.microsoft.com/office/powerpoint/2010/main" val="278638364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029998"/>
            <a:ext cx="11471564" cy="3416320"/>
          </a:xfrm>
          <a:prstGeom prst="rect">
            <a:avLst/>
          </a:prstGeom>
        </p:spPr>
        <p:txBody>
          <a:bodyPr wrap="square">
            <a:spAutoFit/>
          </a:bodyPr>
          <a:lstStyle/>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p:txBody>
      </p:sp>
      <p:pic>
        <p:nvPicPr>
          <p:cNvPr id="5" name="Picture 4">
            <a:extLst>
              <a:ext uri="{FF2B5EF4-FFF2-40B4-BE49-F238E27FC236}">
                <a16:creationId xmlns:a16="http://schemas.microsoft.com/office/drawing/2014/main" id="{C968D4CB-6828-4427-9764-70939E3C2B66}"/>
              </a:ext>
            </a:extLst>
          </p:cNvPr>
          <p:cNvPicPr>
            <a:picLocks noChangeAspect="1"/>
          </p:cNvPicPr>
          <p:nvPr/>
        </p:nvPicPr>
        <p:blipFill>
          <a:blip r:embed="rId4"/>
          <a:stretch>
            <a:fillRect/>
          </a:stretch>
        </p:blipFill>
        <p:spPr>
          <a:xfrm>
            <a:off x="391877" y="1029998"/>
            <a:ext cx="11408246" cy="4675281"/>
          </a:xfrm>
          <a:prstGeom prst="rect">
            <a:avLst/>
          </a:prstGeom>
        </p:spPr>
      </p:pic>
    </p:spTree>
    <p:extLst>
      <p:ext uri="{BB962C8B-B14F-4D97-AF65-F5344CB8AC3E}">
        <p14:creationId xmlns:p14="http://schemas.microsoft.com/office/powerpoint/2010/main" val="1715532838"/>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9831</TotalTime>
  <Words>465</Words>
  <Application>Microsoft Office PowerPoint</Application>
  <PresentationFormat>Widescreen</PresentationFormat>
  <Paragraphs>384</Paragraphs>
  <Slides>35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Bahnschrift Condensed</vt:lpstr>
      <vt:lpstr>Calibri</vt:lpstr>
      <vt:lpstr>Calibri (Body)</vt:lpstr>
      <vt:lpstr>Calibri Light</vt:lpstr>
      <vt:lpstr>Comic Sans MS</vt:lpstr>
      <vt:lpstr>Helvetica Neue</vt:lpstr>
      <vt:lpstr>proxima-nova</vt:lpstr>
      <vt:lpstr>proxima-nova-bold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213</cp:revision>
  <dcterms:created xsi:type="dcterms:W3CDTF">2022-02-10T03:44:46Z</dcterms:created>
  <dcterms:modified xsi:type="dcterms:W3CDTF">2023-12-13T14:29:30Z</dcterms:modified>
</cp:coreProperties>
</file>