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333" r:id="rId3"/>
    <p:sldId id="314" r:id="rId4"/>
    <p:sldId id="315" r:id="rId5"/>
    <p:sldId id="316" r:id="rId6"/>
    <p:sldId id="320" r:id="rId7"/>
    <p:sldId id="331" r:id="rId8"/>
    <p:sldId id="319" r:id="rId9"/>
    <p:sldId id="326"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10-Jul-23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10-Jul-23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10-Jul-23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10-Jul-23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10-Jul-23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10-Jul-23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0" y="2582614"/>
            <a:ext cx="11097490" cy="1692771"/>
          </a:xfrm>
          <a:prstGeom prst="rect">
            <a:avLst/>
          </a:prstGeom>
        </p:spPr>
        <p:txBody>
          <a:bodyPr wrap="square">
            <a:spAutoFit/>
          </a:bodyPr>
          <a:lstStyle/>
          <a:p>
            <a:r>
              <a:rPr lang="en-US" sz="6400" b="1" dirty="0">
                <a:solidFill>
                  <a:schemeClr val="tx2">
                    <a:lumMod val="75000"/>
                  </a:schemeClr>
                </a:solidFill>
                <a:effectLst>
                  <a:outerShdw blurRad="38100" dist="38100" dir="2700000" algn="tl">
                    <a:srgbClr val="000000">
                      <a:alpha val="43137"/>
                    </a:srgbClr>
                  </a:outerShdw>
                </a:effectLst>
              </a:rPr>
              <a:t>				IELTS Reading </a:t>
            </a:r>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DB7D049F-4C8A-4298-BDAF-0A49216143B3}"/>
              </a:ext>
            </a:extLst>
          </p:cNvPr>
          <p:cNvPicPr>
            <a:picLocks noChangeAspect="1"/>
          </p:cNvPicPr>
          <p:nvPr/>
        </p:nvPicPr>
        <p:blipFill>
          <a:blip r:embed="rId4"/>
          <a:stretch>
            <a:fillRect/>
          </a:stretch>
        </p:blipFill>
        <p:spPr>
          <a:xfrm>
            <a:off x="972848" y="1620982"/>
            <a:ext cx="10536949" cy="3256684"/>
          </a:xfrm>
          <a:prstGeom prst="rect">
            <a:avLst/>
          </a:prstGeom>
        </p:spPr>
      </p:pic>
    </p:spTree>
    <p:extLst>
      <p:ext uri="{BB962C8B-B14F-4D97-AF65-F5344CB8AC3E}">
        <p14:creationId xmlns:p14="http://schemas.microsoft.com/office/powerpoint/2010/main" val="197169502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EBDFDAFA-D1A2-496F-9C5E-704DE5A764BC}"/>
              </a:ext>
            </a:extLst>
          </p:cNvPr>
          <p:cNvSpPr/>
          <p:nvPr/>
        </p:nvSpPr>
        <p:spPr>
          <a:xfrm>
            <a:off x="207818" y="357187"/>
            <a:ext cx="11776364" cy="10156627"/>
          </a:xfrm>
          <a:prstGeom prst="rect">
            <a:avLst/>
          </a:prstGeom>
        </p:spPr>
        <p:txBody>
          <a:bodyPr wrap="square">
            <a:spAutoFit/>
          </a:bodyPr>
          <a:lstStyle/>
          <a:p>
            <a:pPr fontAlgn="base"/>
            <a:r>
              <a:rPr lang="en-US" sz="4000" b="1" dirty="0">
                <a:solidFill>
                  <a:srgbClr val="0070C0"/>
                </a:solidFill>
                <a:latin typeface="proxima-nova-bold"/>
              </a:rPr>
              <a:t>IELTS Reading test: how to manage your time?</a:t>
            </a:r>
          </a:p>
          <a:p>
            <a:pPr fontAlgn="base"/>
            <a:endParaRPr lang="en-US" b="1" dirty="0">
              <a:latin typeface="proxima-nova-bold"/>
            </a:endParaRPr>
          </a:p>
          <a:p>
            <a:pPr fontAlgn="base"/>
            <a:r>
              <a:rPr lang="en-US" sz="2000" dirty="0">
                <a:latin typeface="proxima-nova"/>
              </a:rPr>
              <a:t>The IELTS Reading test assesses a wide range of reading skills through different question types on a range of different topics. Time management is essential when answering questions, so learn how to approach this part of the test in the best way possible.</a:t>
            </a:r>
          </a:p>
          <a:p>
            <a:pPr fontAlgn="base"/>
            <a:endParaRPr lang="en-US" sz="2000" u="none" strike="noStrike" dirty="0">
              <a:effectLst/>
              <a:latin typeface="proxima-nova"/>
            </a:endParaRPr>
          </a:p>
          <a:p>
            <a:pPr fontAlgn="base"/>
            <a:r>
              <a:rPr lang="en-US" sz="2000" dirty="0"/>
              <a:t>The IELTS Reading test consists of 40 questions, designed to test a wide range of reading skills. These include reading for gist, reading for main ideas, reading for detail, skimming, understanding logical argument and </a:t>
            </a:r>
            <a:r>
              <a:rPr lang="en-US" sz="2000" dirty="0" err="1"/>
              <a:t>recognising</a:t>
            </a:r>
            <a:r>
              <a:rPr lang="en-US" sz="2000" dirty="0"/>
              <a:t> writers' opinions, attitudes and purpose.</a:t>
            </a:r>
          </a:p>
          <a:p>
            <a:pPr fontAlgn="base"/>
            <a:endParaRPr lang="en-US" sz="2000" dirty="0"/>
          </a:p>
          <a:p>
            <a:pPr fontAlgn="base"/>
            <a:r>
              <a:rPr lang="en-US" sz="2000" dirty="0"/>
              <a:t>You will get similar question types in both the IELTS General Training and Academic tests, however, the reading text topics are different.</a:t>
            </a:r>
          </a:p>
          <a:p>
            <a:pPr fontAlgn="base"/>
            <a:endParaRPr lang="en-US" sz="2000" dirty="0"/>
          </a:p>
          <a:p>
            <a:pPr fontAlgn="base"/>
            <a:r>
              <a:rPr lang="en-US" sz="2000" dirty="0"/>
              <a:t>Managing your time in the test is important as you only have 60 minutes to answer 40 questions. It is always recommended to spend no more than 20 minutes on each part of the Reading test, however, if you find the first passage easy, you may finish it in a shorter time, allowing you more time to answer questions in the next two passages. The passages get harder as you move through the test, so make sure you keep enough time to tackle the final passage.</a:t>
            </a: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p:txBody>
      </p:sp>
    </p:spTree>
    <p:extLst>
      <p:ext uri="{BB962C8B-B14F-4D97-AF65-F5344CB8AC3E}">
        <p14:creationId xmlns:p14="http://schemas.microsoft.com/office/powerpoint/2010/main" val="1189281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DE002841-69F0-42D8-8C64-17081BCDDD16}"/>
              </a:ext>
            </a:extLst>
          </p:cNvPr>
          <p:cNvSpPr/>
          <p:nvPr/>
        </p:nvSpPr>
        <p:spPr>
          <a:xfrm>
            <a:off x="297873" y="1022729"/>
            <a:ext cx="11596254" cy="6724918"/>
          </a:xfrm>
          <a:prstGeom prst="rect">
            <a:avLst/>
          </a:prstGeom>
        </p:spPr>
        <p:txBody>
          <a:bodyPr wrap="square">
            <a:spAutoFit/>
          </a:bodyPr>
          <a:lstStyle/>
          <a:p>
            <a:pPr fontAlgn="base"/>
            <a:r>
              <a:rPr lang="en-US" sz="4000" b="1" dirty="0">
                <a:solidFill>
                  <a:srgbClr val="0070C0"/>
                </a:solidFill>
                <a:latin typeface="proxima-nova-bold"/>
              </a:rPr>
              <a:t>			General Training Reading</a:t>
            </a:r>
          </a:p>
          <a:p>
            <a:pPr fontAlgn="base"/>
            <a:endParaRPr lang="en-US" sz="2400" b="1" dirty="0">
              <a:solidFill>
                <a:srgbClr val="333333"/>
              </a:solidFill>
              <a:latin typeface="proxima-nova-bold"/>
            </a:endParaRPr>
          </a:p>
          <a:p>
            <a:pPr fontAlgn="base"/>
            <a:r>
              <a:rPr lang="en-US" sz="2000" dirty="0">
                <a:latin typeface="proxima-nova"/>
              </a:rPr>
              <a:t>The IELTS General Training Reading passages are extracts from materials that you can find on a day-to-day basis in an English-speaking country. The questions in this section will test your ability to understand content present in everyday materials such as:</a:t>
            </a:r>
          </a:p>
          <a:p>
            <a:pPr marL="2397125" fontAlgn="base">
              <a:lnSpc>
                <a:spcPct val="150000"/>
              </a:lnSpc>
              <a:buFont typeface="Arial" panose="020B0604020202020204" pitchFamily="34" charset="0"/>
              <a:buChar char="•"/>
            </a:pPr>
            <a:r>
              <a:rPr lang="en-US" sz="2000" dirty="0">
                <a:latin typeface="proxima-nova"/>
              </a:rPr>
              <a:t> Newspapers</a:t>
            </a:r>
          </a:p>
          <a:p>
            <a:pPr marL="2397125" fontAlgn="base">
              <a:lnSpc>
                <a:spcPct val="150000"/>
              </a:lnSpc>
              <a:buFont typeface="Arial" panose="020B0604020202020204" pitchFamily="34" charset="0"/>
              <a:buChar char="•"/>
            </a:pPr>
            <a:r>
              <a:rPr lang="en-US" sz="2000" dirty="0">
                <a:latin typeface="proxima-nova"/>
              </a:rPr>
              <a:t> Advertisements</a:t>
            </a:r>
          </a:p>
          <a:p>
            <a:pPr marL="2397125" fontAlgn="base">
              <a:lnSpc>
                <a:spcPct val="150000"/>
              </a:lnSpc>
              <a:buFont typeface="Arial" panose="020B0604020202020204" pitchFamily="34" charset="0"/>
              <a:buChar char="•"/>
            </a:pPr>
            <a:r>
              <a:rPr lang="en-US" sz="2000" dirty="0">
                <a:latin typeface="proxima-nova"/>
              </a:rPr>
              <a:t> Handbooks</a:t>
            </a:r>
          </a:p>
          <a:p>
            <a:pPr marL="2397125" fontAlgn="base">
              <a:lnSpc>
                <a:spcPct val="150000"/>
              </a:lnSpc>
              <a:buFont typeface="Arial" panose="020B0604020202020204" pitchFamily="34" charset="0"/>
              <a:buChar char="•"/>
            </a:pPr>
            <a:r>
              <a:rPr lang="en-US" sz="2000" dirty="0">
                <a:latin typeface="proxima-nova"/>
              </a:rPr>
              <a:t> Notices</a:t>
            </a:r>
          </a:p>
          <a:p>
            <a:pPr fontAlgn="base">
              <a:lnSpc>
                <a:spcPct val="150000"/>
              </a:lnSpc>
            </a:pPr>
            <a:endParaRPr lang="en-US" dirty="0">
              <a:latin typeface="proxima-nova"/>
            </a:endParaRPr>
          </a:p>
          <a:p>
            <a:pPr fontAlgn="base"/>
            <a:r>
              <a:rPr lang="en-US" sz="2000" dirty="0">
                <a:latin typeface="proxima-nova"/>
              </a:rPr>
              <a:t>By </a:t>
            </a:r>
            <a:r>
              <a:rPr lang="en-US" sz="2000" dirty="0" err="1">
                <a:latin typeface="proxima-nova"/>
              </a:rPr>
              <a:t>familiarising</a:t>
            </a:r>
            <a:r>
              <a:rPr lang="en-US" sz="2000" dirty="0">
                <a:latin typeface="proxima-nova"/>
              </a:rPr>
              <a:t> yourself with a range of texts and question types before test day, you will be able to manage your time better as you will be better prepared.</a:t>
            </a:r>
          </a:p>
          <a:p>
            <a:pPr fontAlgn="base"/>
            <a:endParaRPr lang="en-US" sz="2000" b="0" i="0" u="none" strike="noStrike" dirty="0">
              <a:solidFill>
                <a:srgbClr val="36384E"/>
              </a:solidFill>
              <a:effectLst/>
              <a:latin typeface="proxima-nova"/>
            </a:endParaRPr>
          </a:p>
          <a:p>
            <a:pPr fontAlgn="base"/>
            <a:endParaRPr lang="en-US" sz="2000" dirty="0">
              <a:solidFill>
                <a:srgbClr val="36384E"/>
              </a:solidFill>
              <a:latin typeface="proxima-nova"/>
            </a:endParaRPr>
          </a:p>
          <a:p>
            <a:pPr fontAlgn="base"/>
            <a:endParaRPr lang="en-US" sz="2000" b="0" i="0" u="none" strike="noStrike" dirty="0">
              <a:solidFill>
                <a:srgbClr val="36384E"/>
              </a:solidFill>
              <a:effectLst/>
              <a:latin typeface="proxima-nova"/>
            </a:endParaRPr>
          </a:p>
          <a:p>
            <a:pPr fontAlgn="base"/>
            <a:endParaRPr lang="en-US" sz="2000" dirty="0">
              <a:solidFill>
                <a:srgbClr val="36384E"/>
              </a:solidFill>
              <a:latin typeface="proxima-nova"/>
            </a:endParaRPr>
          </a:p>
          <a:p>
            <a:pPr fontAlgn="base"/>
            <a:endParaRPr lang="en-US" sz="2000" b="0" i="0" u="none" strike="noStrike" dirty="0">
              <a:solidFill>
                <a:srgbClr val="36384E"/>
              </a:solidFill>
              <a:effectLst/>
              <a:latin typeface="proxima-nova"/>
            </a:endParaRPr>
          </a:p>
          <a:p>
            <a:pPr fontAlgn="base"/>
            <a:endParaRPr lang="en-US" sz="2000" b="0" i="0" u="none" strike="noStrike" dirty="0">
              <a:solidFill>
                <a:srgbClr val="36384E"/>
              </a:solidFill>
              <a:effectLst/>
              <a:latin typeface="proxima-nova"/>
            </a:endParaRPr>
          </a:p>
        </p:txBody>
      </p:sp>
    </p:spTree>
    <p:extLst>
      <p:ext uri="{BB962C8B-B14F-4D97-AF65-F5344CB8AC3E}">
        <p14:creationId xmlns:p14="http://schemas.microsoft.com/office/powerpoint/2010/main" val="53977411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Rectangle 3">
            <a:extLst>
              <a:ext uri="{FF2B5EF4-FFF2-40B4-BE49-F238E27FC236}">
                <a16:creationId xmlns:a16="http://schemas.microsoft.com/office/drawing/2014/main" id="{A7E7177A-B628-455E-AA52-B54F7428EDDE}"/>
              </a:ext>
            </a:extLst>
          </p:cNvPr>
          <p:cNvSpPr/>
          <p:nvPr/>
        </p:nvSpPr>
        <p:spPr>
          <a:xfrm>
            <a:off x="471054" y="972787"/>
            <a:ext cx="11249891" cy="4770537"/>
          </a:xfrm>
          <a:prstGeom prst="rect">
            <a:avLst/>
          </a:prstGeom>
        </p:spPr>
        <p:txBody>
          <a:bodyPr wrap="square">
            <a:spAutoFit/>
          </a:bodyPr>
          <a:lstStyle/>
          <a:p>
            <a:pPr fontAlgn="base"/>
            <a:r>
              <a:rPr lang="en-US" sz="4000" b="1" dirty="0">
                <a:solidFill>
                  <a:srgbClr val="0070C0"/>
                </a:solidFill>
                <a:latin typeface="proxima-nova-bold"/>
              </a:rPr>
              <a:t>			      Academic Reading</a:t>
            </a:r>
          </a:p>
          <a:p>
            <a:pPr fontAlgn="base"/>
            <a:endParaRPr lang="en-US" sz="2400" b="1" dirty="0">
              <a:solidFill>
                <a:srgbClr val="0070C0"/>
              </a:solidFill>
              <a:latin typeface="proxima-nova-bold"/>
            </a:endParaRPr>
          </a:p>
          <a:p>
            <a:pPr fontAlgn="base"/>
            <a:r>
              <a:rPr lang="en-US" sz="2000" dirty="0">
                <a:latin typeface="proxima-nova"/>
              </a:rPr>
              <a:t>The IELTS Academic test is used for university admissions and professional registrations around the world, so the questions in this section will test your ability to understand content present in academic materials.</a:t>
            </a:r>
          </a:p>
          <a:p>
            <a:pPr fontAlgn="base"/>
            <a:r>
              <a:rPr lang="en-US" sz="2000" dirty="0">
                <a:latin typeface="proxima-nova"/>
              </a:rPr>
              <a:t>To prepare for test day, make sure you read a range of texts on different topics from:</a:t>
            </a:r>
          </a:p>
          <a:p>
            <a:pPr marL="3033713" fontAlgn="base">
              <a:lnSpc>
                <a:spcPct val="150000"/>
              </a:lnSpc>
              <a:buFont typeface="Arial" panose="020B0604020202020204" pitchFamily="34" charset="0"/>
              <a:buChar char="•"/>
            </a:pPr>
            <a:r>
              <a:rPr lang="en-US" sz="2000" dirty="0">
                <a:latin typeface="proxima-nova"/>
              </a:rPr>
              <a:t> Books</a:t>
            </a:r>
          </a:p>
          <a:p>
            <a:pPr marL="3033713" fontAlgn="base">
              <a:lnSpc>
                <a:spcPct val="150000"/>
              </a:lnSpc>
              <a:buFont typeface="Arial" panose="020B0604020202020204" pitchFamily="34" charset="0"/>
              <a:buChar char="•"/>
            </a:pPr>
            <a:r>
              <a:rPr lang="en-US" sz="2000" dirty="0">
                <a:latin typeface="proxima-nova"/>
              </a:rPr>
              <a:t> Journals</a:t>
            </a:r>
          </a:p>
          <a:p>
            <a:pPr marL="3033713" fontAlgn="base">
              <a:lnSpc>
                <a:spcPct val="150000"/>
              </a:lnSpc>
              <a:buFont typeface="Arial" panose="020B0604020202020204" pitchFamily="34" charset="0"/>
              <a:buChar char="•"/>
            </a:pPr>
            <a:r>
              <a:rPr lang="en-US" sz="2000" dirty="0">
                <a:latin typeface="proxima-nova"/>
              </a:rPr>
              <a:t> Magazines</a:t>
            </a:r>
          </a:p>
          <a:p>
            <a:pPr marL="3033713" fontAlgn="base">
              <a:lnSpc>
                <a:spcPct val="150000"/>
              </a:lnSpc>
              <a:buFont typeface="Arial" panose="020B0604020202020204" pitchFamily="34" charset="0"/>
              <a:buChar char="•"/>
            </a:pPr>
            <a:r>
              <a:rPr lang="en-US" sz="2000" dirty="0">
                <a:latin typeface="proxima-nova"/>
              </a:rPr>
              <a:t> Newspapers</a:t>
            </a:r>
          </a:p>
          <a:p>
            <a:pPr fontAlgn="base"/>
            <a:r>
              <a:rPr lang="en-US" sz="2000" dirty="0">
                <a:latin typeface="proxima-nova"/>
              </a:rPr>
              <a:t>When you have experience with reading a range of different text types, you will be able to focus more on the questions linked to each text type.</a:t>
            </a:r>
          </a:p>
          <a:p>
            <a:pPr fontAlgn="base"/>
            <a:endParaRPr lang="en-US" sz="2000" b="0" i="0" u="none" strike="noStrike" dirty="0">
              <a:effectLst/>
              <a:latin typeface="proxima-nova"/>
            </a:endParaRPr>
          </a:p>
        </p:txBody>
      </p:sp>
    </p:spTree>
    <p:extLst>
      <p:ext uri="{BB962C8B-B14F-4D97-AF65-F5344CB8AC3E}">
        <p14:creationId xmlns:p14="http://schemas.microsoft.com/office/powerpoint/2010/main" val="170212359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AD02103A-9F37-4296-9D05-5D53ADF795F7}"/>
              </a:ext>
            </a:extLst>
          </p:cNvPr>
          <p:cNvSpPr/>
          <p:nvPr/>
        </p:nvSpPr>
        <p:spPr>
          <a:xfrm>
            <a:off x="498763" y="936048"/>
            <a:ext cx="11194473" cy="6617196"/>
          </a:xfrm>
          <a:prstGeom prst="rect">
            <a:avLst/>
          </a:prstGeom>
        </p:spPr>
        <p:txBody>
          <a:bodyPr wrap="square">
            <a:spAutoFit/>
          </a:bodyPr>
          <a:lstStyle/>
          <a:p>
            <a:pPr fontAlgn="base"/>
            <a:r>
              <a:rPr lang="en-US" sz="4000" b="1" dirty="0">
                <a:solidFill>
                  <a:srgbClr val="0070C0"/>
                </a:solidFill>
                <a:latin typeface="proxima-nova-bold"/>
              </a:rPr>
              <a:t>Question types (Academic and General Training)</a:t>
            </a:r>
          </a:p>
          <a:p>
            <a:pPr fontAlgn="base"/>
            <a:endParaRPr lang="en-US" sz="2000" b="1" dirty="0">
              <a:solidFill>
                <a:srgbClr val="0070C0"/>
              </a:solidFill>
              <a:latin typeface="proxima-nova-bold"/>
            </a:endParaRPr>
          </a:p>
          <a:p>
            <a:pPr fontAlgn="base"/>
            <a:r>
              <a:rPr lang="en-US" sz="2000" dirty="0">
                <a:latin typeface="proxima-nova"/>
              </a:rPr>
              <a:t>You can expect a variety of question types in the General and Academic Reading tests such as:</a:t>
            </a:r>
          </a:p>
          <a:p>
            <a:pPr marL="623888" fontAlgn="base">
              <a:lnSpc>
                <a:spcPct val="150000"/>
              </a:lnSpc>
              <a:buFont typeface="Arial" panose="020B0604020202020204" pitchFamily="34" charset="0"/>
              <a:buChar char="•"/>
              <a:tabLst>
                <a:tab pos="6691313" algn="l"/>
              </a:tabLst>
            </a:pPr>
            <a:r>
              <a:rPr lang="en-US" sz="2000" dirty="0">
                <a:latin typeface="proxima-nova"/>
              </a:rPr>
              <a:t> Multiple choice				</a:t>
            </a:r>
          </a:p>
          <a:p>
            <a:pPr marL="623888" fontAlgn="base">
              <a:lnSpc>
                <a:spcPct val="150000"/>
              </a:lnSpc>
              <a:buFont typeface="Arial" panose="020B0604020202020204" pitchFamily="34" charset="0"/>
              <a:buChar char="•"/>
              <a:tabLst>
                <a:tab pos="1717675" algn="l"/>
              </a:tabLst>
            </a:pPr>
            <a:r>
              <a:rPr lang="en-US" sz="2000" dirty="0">
                <a:latin typeface="proxima-nova"/>
              </a:rPr>
              <a:t> Identifying information</a:t>
            </a:r>
          </a:p>
          <a:p>
            <a:pPr marL="623888" fontAlgn="base">
              <a:lnSpc>
                <a:spcPct val="150000"/>
              </a:lnSpc>
              <a:buFont typeface="Arial" panose="020B0604020202020204" pitchFamily="34" charset="0"/>
              <a:buChar char="•"/>
              <a:tabLst>
                <a:tab pos="1717675" algn="l"/>
              </a:tabLst>
            </a:pPr>
            <a:r>
              <a:rPr lang="en-US" sz="2000" dirty="0">
                <a:latin typeface="proxima-nova"/>
              </a:rPr>
              <a:t> Identifying a writer's views/claims</a:t>
            </a:r>
          </a:p>
          <a:p>
            <a:pPr marL="623888" fontAlgn="base">
              <a:lnSpc>
                <a:spcPct val="150000"/>
              </a:lnSpc>
              <a:buFont typeface="Arial" panose="020B0604020202020204" pitchFamily="34" charset="0"/>
              <a:buChar char="•"/>
              <a:tabLst>
                <a:tab pos="1717675" algn="l"/>
              </a:tabLst>
            </a:pPr>
            <a:r>
              <a:rPr lang="en-US" sz="2000" dirty="0">
                <a:latin typeface="proxima-nova"/>
              </a:rPr>
              <a:t> Matching information</a:t>
            </a:r>
          </a:p>
          <a:p>
            <a:pPr marL="623888" fontAlgn="base">
              <a:lnSpc>
                <a:spcPct val="150000"/>
              </a:lnSpc>
              <a:buFont typeface="Arial" panose="020B0604020202020204" pitchFamily="34" charset="0"/>
              <a:buChar char="•"/>
              <a:tabLst>
                <a:tab pos="1717675" algn="l"/>
              </a:tabLst>
            </a:pPr>
            <a:r>
              <a:rPr lang="en-US" sz="2000" dirty="0">
                <a:latin typeface="proxima-nova"/>
              </a:rPr>
              <a:t> Matching headings</a:t>
            </a:r>
          </a:p>
          <a:p>
            <a:pPr marL="623888" fontAlgn="base">
              <a:lnSpc>
                <a:spcPct val="150000"/>
              </a:lnSpc>
              <a:tabLst>
                <a:tab pos="1717675" algn="l"/>
              </a:tabLst>
            </a:pPr>
            <a:endParaRPr lang="en-US" sz="2000" dirty="0">
              <a:latin typeface="proxima-nova"/>
            </a:endParaRPr>
          </a:p>
          <a:p>
            <a:pPr fontAlgn="base"/>
            <a:r>
              <a:rPr lang="en-US" sz="2000" dirty="0">
                <a:latin typeface="proxima-nova"/>
              </a:rPr>
              <a:t>To ensure you can accurately answer a range of question types in the 60 minutes, you will need to manage your time. Take a look at the following advice on how you can manage your time during the IELTS Reading test.</a:t>
            </a: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b="0" i="0" u="none" strike="noStrike" dirty="0">
              <a:solidFill>
                <a:srgbClr val="36384E"/>
              </a:solidFill>
              <a:effectLst/>
              <a:latin typeface="proxima-nova"/>
            </a:endParaRPr>
          </a:p>
        </p:txBody>
      </p:sp>
      <p:sp>
        <p:nvSpPr>
          <p:cNvPr id="5" name="TextBox 4">
            <a:extLst>
              <a:ext uri="{FF2B5EF4-FFF2-40B4-BE49-F238E27FC236}">
                <a16:creationId xmlns:a16="http://schemas.microsoft.com/office/drawing/2014/main" id="{99313935-5483-41B1-8920-71FD98368693}"/>
              </a:ext>
            </a:extLst>
          </p:cNvPr>
          <p:cNvSpPr txBox="1"/>
          <p:nvPr/>
        </p:nvSpPr>
        <p:spPr>
          <a:xfrm>
            <a:off x="4281860" y="2170570"/>
            <a:ext cx="6621668" cy="2677656"/>
          </a:xfrm>
          <a:prstGeom prst="rect">
            <a:avLst/>
          </a:prstGeom>
          <a:noFill/>
        </p:spPr>
        <p:txBody>
          <a:bodyPr wrap="square" rtlCol="0">
            <a:spAutoFit/>
          </a:bodyPr>
          <a:lstStyle/>
          <a:p>
            <a:pPr marL="1316038" fontAlgn="base">
              <a:lnSpc>
                <a:spcPct val="150000"/>
              </a:lnSpc>
              <a:buFont typeface="Arial" panose="020B0604020202020204" pitchFamily="34" charset="0"/>
              <a:buChar char="•"/>
              <a:tabLst>
                <a:tab pos="1717675" algn="l"/>
              </a:tabLst>
            </a:pPr>
            <a:r>
              <a:rPr lang="en-US" sz="2000" dirty="0">
                <a:latin typeface="proxima-nova"/>
              </a:rPr>
              <a:t> Matching features </a:t>
            </a:r>
          </a:p>
          <a:p>
            <a:pPr marL="1316038" fontAlgn="base">
              <a:lnSpc>
                <a:spcPct val="150000"/>
              </a:lnSpc>
              <a:buFont typeface="Arial" panose="020B0604020202020204" pitchFamily="34" charset="0"/>
              <a:buChar char="•"/>
              <a:tabLst>
                <a:tab pos="1717675" algn="l"/>
              </a:tabLst>
            </a:pPr>
            <a:r>
              <a:rPr lang="en-US" sz="2000" dirty="0">
                <a:latin typeface="proxima-nova"/>
              </a:rPr>
              <a:t> Sentence completion</a:t>
            </a:r>
          </a:p>
          <a:p>
            <a:pPr marL="1316038" fontAlgn="base">
              <a:lnSpc>
                <a:spcPct val="150000"/>
              </a:lnSpc>
              <a:buFont typeface="Arial" panose="020B0604020202020204" pitchFamily="34" charset="0"/>
              <a:buChar char="•"/>
              <a:tabLst>
                <a:tab pos="1717675" algn="l"/>
              </a:tabLst>
            </a:pPr>
            <a:r>
              <a:rPr lang="en-US" sz="2000" dirty="0">
                <a:latin typeface="proxima-nova"/>
              </a:rPr>
              <a:t> Summary, note, table, flow-chart completion</a:t>
            </a:r>
          </a:p>
          <a:p>
            <a:pPr marL="1316038" fontAlgn="base">
              <a:lnSpc>
                <a:spcPct val="150000"/>
              </a:lnSpc>
              <a:buFont typeface="Arial" panose="020B0604020202020204" pitchFamily="34" charset="0"/>
              <a:buChar char="•"/>
              <a:tabLst>
                <a:tab pos="1717675" algn="l"/>
              </a:tabLst>
            </a:pPr>
            <a:r>
              <a:rPr lang="en-US" sz="2000" dirty="0">
                <a:latin typeface="proxima-nova"/>
              </a:rPr>
              <a:t> Diagram label completion</a:t>
            </a:r>
          </a:p>
          <a:p>
            <a:pPr marL="1316038" fontAlgn="base">
              <a:lnSpc>
                <a:spcPct val="150000"/>
              </a:lnSpc>
              <a:buFont typeface="Arial" panose="020B0604020202020204" pitchFamily="34" charset="0"/>
              <a:buChar char="•"/>
              <a:tabLst>
                <a:tab pos="1717675" algn="l"/>
              </a:tabLst>
            </a:pPr>
            <a:r>
              <a:rPr lang="en-US" sz="2000" dirty="0">
                <a:latin typeface="proxima-nova"/>
              </a:rPr>
              <a:t> Short-answer questions</a:t>
            </a:r>
          </a:p>
          <a:p>
            <a:endParaRPr lang="en-US" dirty="0"/>
          </a:p>
        </p:txBody>
      </p:sp>
    </p:spTree>
    <p:extLst>
      <p:ext uri="{BB962C8B-B14F-4D97-AF65-F5344CB8AC3E}">
        <p14:creationId xmlns:p14="http://schemas.microsoft.com/office/powerpoint/2010/main" val="36600406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AD02103A-9F37-4296-9D05-5D53ADF795F7}"/>
              </a:ext>
            </a:extLst>
          </p:cNvPr>
          <p:cNvSpPr/>
          <p:nvPr/>
        </p:nvSpPr>
        <p:spPr>
          <a:xfrm>
            <a:off x="498763" y="936048"/>
            <a:ext cx="11194473" cy="6617196"/>
          </a:xfrm>
          <a:prstGeom prst="rect">
            <a:avLst/>
          </a:prstGeom>
        </p:spPr>
        <p:txBody>
          <a:bodyPr wrap="square">
            <a:spAutoFit/>
          </a:bodyPr>
          <a:lstStyle/>
          <a:p>
            <a:pPr fontAlgn="base"/>
            <a:r>
              <a:rPr lang="en-US" sz="4000" b="1" dirty="0">
                <a:solidFill>
                  <a:srgbClr val="0070C0"/>
                </a:solidFill>
                <a:latin typeface="proxima-nova-bold"/>
              </a:rPr>
              <a:t>Question types (Academic and General Training)</a:t>
            </a:r>
          </a:p>
          <a:p>
            <a:pPr fontAlgn="base"/>
            <a:endParaRPr lang="en-US" sz="2000" b="1" dirty="0">
              <a:solidFill>
                <a:srgbClr val="0070C0"/>
              </a:solidFill>
              <a:latin typeface="proxima-nova-bold"/>
            </a:endParaRPr>
          </a:p>
          <a:p>
            <a:pPr fontAlgn="base"/>
            <a:r>
              <a:rPr lang="en-US" sz="2000" dirty="0">
                <a:latin typeface="proxima-nova"/>
              </a:rPr>
              <a:t>You can expect a variety of question types in the General and Academic Reading tests such as:</a:t>
            </a:r>
          </a:p>
          <a:p>
            <a:pPr marL="623888" fontAlgn="base">
              <a:lnSpc>
                <a:spcPct val="150000"/>
              </a:lnSpc>
              <a:buFont typeface="Arial" panose="020B0604020202020204" pitchFamily="34" charset="0"/>
              <a:buChar char="•"/>
              <a:tabLst>
                <a:tab pos="6691313" algn="l"/>
              </a:tabLst>
            </a:pPr>
            <a:r>
              <a:rPr lang="en-US" sz="2000" dirty="0">
                <a:latin typeface="proxima-nova"/>
              </a:rPr>
              <a:t> Multiple choice				</a:t>
            </a:r>
          </a:p>
          <a:p>
            <a:pPr marL="623888" fontAlgn="base">
              <a:lnSpc>
                <a:spcPct val="150000"/>
              </a:lnSpc>
              <a:buFont typeface="Arial" panose="020B0604020202020204" pitchFamily="34" charset="0"/>
              <a:buChar char="•"/>
              <a:tabLst>
                <a:tab pos="1717675" algn="l"/>
              </a:tabLst>
            </a:pPr>
            <a:r>
              <a:rPr lang="en-US" sz="2000" dirty="0">
                <a:latin typeface="proxima-nova"/>
              </a:rPr>
              <a:t> Identifying information</a:t>
            </a:r>
          </a:p>
          <a:p>
            <a:pPr marL="623888" fontAlgn="base">
              <a:lnSpc>
                <a:spcPct val="150000"/>
              </a:lnSpc>
              <a:buFont typeface="Arial" panose="020B0604020202020204" pitchFamily="34" charset="0"/>
              <a:buChar char="•"/>
              <a:tabLst>
                <a:tab pos="1717675" algn="l"/>
              </a:tabLst>
            </a:pPr>
            <a:r>
              <a:rPr lang="en-US" sz="2000" dirty="0">
                <a:latin typeface="proxima-nova"/>
              </a:rPr>
              <a:t> Identifying a writer's views/claims</a:t>
            </a:r>
          </a:p>
          <a:p>
            <a:pPr marL="623888" fontAlgn="base">
              <a:lnSpc>
                <a:spcPct val="150000"/>
              </a:lnSpc>
              <a:buFont typeface="Arial" panose="020B0604020202020204" pitchFamily="34" charset="0"/>
              <a:buChar char="•"/>
              <a:tabLst>
                <a:tab pos="1717675" algn="l"/>
              </a:tabLst>
            </a:pPr>
            <a:r>
              <a:rPr lang="en-US" sz="2000" dirty="0">
                <a:latin typeface="proxima-nova"/>
              </a:rPr>
              <a:t> Matching information</a:t>
            </a:r>
          </a:p>
          <a:p>
            <a:pPr marL="623888" fontAlgn="base">
              <a:lnSpc>
                <a:spcPct val="150000"/>
              </a:lnSpc>
              <a:buFont typeface="Arial" panose="020B0604020202020204" pitchFamily="34" charset="0"/>
              <a:buChar char="•"/>
              <a:tabLst>
                <a:tab pos="1717675" algn="l"/>
              </a:tabLst>
            </a:pPr>
            <a:r>
              <a:rPr lang="en-US" sz="2000" dirty="0">
                <a:latin typeface="proxima-nova"/>
              </a:rPr>
              <a:t> Matching headings</a:t>
            </a:r>
          </a:p>
          <a:p>
            <a:pPr marL="623888" fontAlgn="base">
              <a:lnSpc>
                <a:spcPct val="150000"/>
              </a:lnSpc>
              <a:tabLst>
                <a:tab pos="1717675" algn="l"/>
              </a:tabLst>
            </a:pPr>
            <a:endParaRPr lang="en-US" sz="2000" dirty="0">
              <a:latin typeface="proxima-nova"/>
            </a:endParaRPr>
          </a:p>
          <a:p>
            <a:pPr fontAlgn="base"/>
            <a:r>
              <a:rPr lang="en-US" sz="2000" dirty="0">
                <a:latin typeface="proxima-nova"/>
              </a:rPr>
              <a:t>To ensure you can accurately answer a range of question types in the 60 minutes, you will need to manage your time. Take a look at the following advice on how you can manage your time during the IELTS Reading test.</a:t>
            </a: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b="0" i="0" u="none" strike="noStrike" dirty="0">
              <a:solidFill>
                <a:srgbClr val="36384E"/>
              </a:solidFill>
              <a:effectLst/>
              <a:latin typeface="proxima-nova"/>
            </a:endParaRPr>
          </a:p>
        </p:txBody>
      </p:sp>
      <p:sp>
        <p:nvSpPr>
          <p:cNvPr id="5" name="TextBox 4">
            <a:extLst>
              <a:ext uri="{FF2B5EF4-FFF2-40B4-BE49-F238E27FC236}">
                <a16:creationId xmlns:a16="http://schemas.microsoft.com/office/drawing/2014/main" id="{99313935-5483-41B1-8920-71FD98368693}"/>
              </a:ext>
            </a:extLst>
          </p:cNvPr>
          <p:cNvSpPr txBox="1"/>
          <p:nvPr/>
        </p:nvSpPr>
        <p:spPr>
          <a:xfrm>
            <a:off x="4281860" y="2170570"/>
            <a:ext cx="6621668" cy="2677656"/>
          </a:xfrm>
          <a:prstGeom prst="rect">
            <a:avLst/>
          </a:prstGeom>
          <a:noFill/>
        </p:spPr>
        <p:txBody>
          <a:bodyPr wrap="square" rtlCol="0">
            <a:spAutoFit/>
          </a:bodyPr>
          <a:lstStyle/>
          <a:p>
            <a:pPr marL="1316038" fontAlgn="base">
              <a:lnSpc>
                <a:spcPct val="150000"/>
              </a:lnSpc>
              <a:buFont typeface="Arial" panose="020B0604020202020204" pitchFamily="34" charset="0"/>
              <a:buChar char="•"/>
              <a:tabLst>
                <a:tab pos="1717675" algn="l"/>
              </a:tabLst>
            </a:pPr>
            <a:r>
              <a:rPr lang="en-US" sz="2000" dirty="0">
                <a:latin typeface="proxima-nova"/>
              </a:rPr>
              <a:t> Matching features </a:t>
            </a:r>
          </a:p>
          <a:p>
            <a:pPr marL="1316038" fontAlgn="base">
              <a:lnSpc>
                <a:spcPct val="150000"/>
              </a:lnSpc>
              <a:buFont typeface="Arial" panose="020B0604020202020204" pitchFamily="34" charset="0"/>
              <a:buChar char="•"/>
              <a:tabLst>
                <a:tab pos="1717675" algn="l"/>
              </a:tabLst>
            </a:pPr>
            <a:r>
              <a:rPr lang="en-US" sz="2000" dirty="0">
                <a:latin typeface="proxima-nova"/>
              </a:rPr>
              <a:t> Sentence completion</a:t>
            </a:r>
          </a:p>
          <a:p>
            <a:pPr marL="1316038" fontAlgn="base">
              <a:lnSpc>
                <a:spcPct val="150000"/>
              </a:lnSpc>
              <a:buFont typeface="Arial" panose="020B0604020202020204" pitchFamily="34" charset="0"/>
              <a:buChar char="•"/>
              <a:tabLst>
                <a:tab pos="1717675" algn="l"/>
              </a:tabLst>
            </a:pPr>
            <a:r>
              <a:rPr lang="en-US" sz="2000" dirty="0">
                <a:latin typeface="proxima-nova"/>
              </a:rPr>
              <a:t> Summary, note, table, flow-chart completion</a:t>
            </a:r>
          </a:p>
          <a:p>
            <a:pPr marL="1316038" fontAlgn="base">
              <a:lnSpc>
                <a:spcPct val="150000"/>
              </a:lnSpc>
              <a:buFont typeface="Arial" panose="020B0604020202020204" pitchFamily="34" charset="0"/>
              <a:buChar char="•"/>
              <a:tabLst>
                <a:tab pos="1717675" algn="l"/>
              </a:tabLst>
            </a:pPr>
            <a:r>
              <a:rPr lang="en-US" sz="2000" dirty="0">
                <a:latin typeface="proxima-nova"/>
              </a:rPr>
              <a:t> Diagram label completion</a:t>
            </a:r>
          </a:p>
          <a:p>
            <a:pPr marL="1316038" fontAlgn="base">
              <a:lnSpc>
                <a:spcPct val="150000"/>
              </a:lnSpc>
              <a:buFont typeface="Arial" panose="020B0604020202020204" pitchFamily="34" charset="0"/>
              <a:buChar char="•"/>
              <a:tabLst>
                <a:tab pos="1717675" algn="l"/>
              </a:tabLst>
            </a:pPr>
            <a:r>
              <a:rPr lang="en-US" sz="2000" dirty="0">
                <a:latin typeface="proxima-nova"/>
              </a:rPr>
              <a:t> Short-answer questions</a:t>
            </a:r>
          </a:p>
          <a:p>
            <a:endParaRPr lang="en-US" dirty="0"/>
          </a:p>
        </p:txBody>
      </p:sp>
    </p:spTree>
    <p:extLst>
      <p:ext uri="{BB962C8B-B14F-4D97-AF65-F5344CB8AC3E}">
        <p14:creationId xmlns:p14="http://schemas.microsoft.com/office/powerpoint/2010/main" val="102884377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4" name="Rectangle 3">
            <a:extLst>
              <a:ext uri="{FF2B5EF4-FFF2-40B4-BE49-F238E27FC236}">
                <a16:creationId xmlns:a16="http://schemas.microsoft.com/office/drawing/2014/main" id="{3E9D8C69-86CE-4EF7-B054-820AB632F27A}"/>
              </a:ext>
            </a:extLst>
          </p:cNvPr>
          <p:cNvSpPr/>
          <p:nvPr/>
        </p:nvSpPr>
        <p:spPr>
          <a:xfrm>
            <a:off x="484909" y="351126"/>
            <a:ext cx="11526982" cy="8156079"/>
          </a:xfrm>
          <a:prstGeom prst="rect">
            <a:avLst/>
          </a:prstGeom>
        </p:spPr>
        <p:txBody>
          <a:bodyPr wrap="square">
            <a:spAutoFit/>
          </a:bodyPr>
          <a:lstStyle/>
          <a:p>
            <a:pPr fontAlgn="base"/>
            <a:r>
              <a:rPr lang="en-US" sz="3600" b="1" dirty="0">
                <a:solidFill>
                  <a:srgbClr val="0070C0"/>
                </a:solidFill>
                <a:latin typeface="proxima-nova-bold"/>
              </a:rPr>
              <a:t>				Tips to manage time</a:t>
            </a:r>
          </a:p>
          <a:p>
            <a:pPr fontAlgn="base"/>
            <a:endParaRPr lang="en-US" b="1" dirty="0">
              <a:solidFill>
                <a:srgbClr val="0070C0"/>
              </a:solidFill>
              <a:latin typeface="proxima-nova-bold"/>
            </a:endParaRPr>
          </a:p>
          <a:p>
            <a:pPr fontAlgn="base"/>
            <a:r>
              <a:rPr lang="en-US" sz="2400" b="1" dirty="0">
                <a:solidFill>
                  <a:srgbClr val="333333"/>
                </a:solidFill>
                <a:latin typeface="proxima-nova-bold"/>
              </a:rPr>
              <a:t>Skim through the passage</a:t>
            </a:r>
          </a:p>
          <a:p>
            <a:pPr fontAlgn="base"/>
            <a:r>
              <a:rPr lang="en-US" sz="2000" dirty="0">
                <a:solidFill>
                  <a:srgbClr val="36384E"/>
                </a:solidFill>
                <a:latin typeface="proxima-nova"/>
              </a:rPr>
              <a:t>Your Reading test will have 3 different reading passages. You can quickly skim through the entire passage to understand the gist. Do not spend time reading every sentence in detail as this can be time consuming and unnecessary. Focus on headings, sub headings and look for main points that describe the passage. This will help later with finding answers.</a:t>
            </a:r>
          </a:p>
          <a:p>
            <a:pPr fontAlgn="base"/>
            <a:endParaRPr lang="en-US" dirty="0">
              <a:solidFill>
                <a:srgbClr val="36384E"/>
              </a:solidFill>
              <a:latin typeface="proxima-nova"/>
            </a:endParaRPr>
          </a:p>
          <a:p>
            <a:pPr fontAlgn="base"/>
            <a:r>
              <a:rPr lang="en-US" sz="2400" b="1" dirty="0">
                <a:solidFill>
                  <a:srgbClr val="333333"/>
                </a:solidFill>
                <a:latin typeface="proxima-nova-bold"/>
              </a:rPr>
              <a:t>Pay attention to the introduction and conclusion</a:t>
            </a:r>
          </a:p>
          <a:p>
            <a:pPr fontAlgn="base"/>
            <a:r>
              <a:rPr lang="en-US" sz="2000" dirty="0">
                <a:solidFill>
                  <a:srgbClr val="36384E"/>
                </a:solidFill>
                <a:latin typeface="proxima-nova"/>
              </a:rPr>
              <a:t>The author's point of view is often expressed in the introduction and conclusion. You can answer most questions correctly when you read these two sections of the reading passage. Skim through the body of the passage after you thoroughly go through the introduction and conclusion. </a:t>
            </a:r>
          </a:p>
          <a:p>
            <a:pPr fontAlgn="base"/>
            <a:endParaRPr lang="en-US" dirty="0">
              <a:solidFill>
                <a:srgbClr val="36384E"/>
              </a:solidFill>
              <a:latin typeface="proxima-nova"/>
            </a:endParaRPr>
          </a:p>
          <a:p>
            <a:pPr fontAlgn="base"/>
            <a:r>
              <a:rPr lang="en-US" sz="2400" b="1" dirty="0">
                <a:solidFill>
                  <a:srgbClr val="333333"/>
                </a:solidFill>
                <a:latin typeface="proxima-nova-bold"/>
              </a:rPr>
              <a:t>Identify key words</a:t>
            </a:r>
          </a:p>
          <a:p>
            <a:pPr fontAlgn="base"/>
            <a:r>
              <a:rPr lang="en-US" sz="2000" dirty="0">
                <a:solidFill>
                  <a:srgbClr val="36384E"/>
                </a:solidFill>
                <a:latin typeface="proxima-nova"/>
              </a:rPr>
              <a:t>A key word will help you identify the concept associated with the passage. Identify these key words and underline or highlight them when you skim through the passage. This can help you answer most questions that follow the passage.</a:t>
            </a: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p:txBody>
      </p:sp>
    </p:spTree>
    <p:extLst>
      <p:ext uri="{BB962C8B-B14F-4D97-AF65-F5344CB8AC3E}">
        <p14:creationId xmlns:p14="http://schemas.microsoft.com/office/powerpoint/2010/main" val="98687029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6246F7F1-E32D-4CFB-8B6D-D07F13875345}"/>
              </a:ext>
            </a:extLst>
          </p:cNvPr>
          <p:cNvSpPr/>
          <p:nvPr/>
        </p:nvSpPr>
        <p:spPr>
          <a:xfrm>
            <a:off x="311727" y="141882"/>
            <a:ext cx="11568545" cy="7863691"/>
          </a:xfrm>
          <a:prstGeom prst="rect">
            <a:avLst/>
          </a:prstGeom>
        </p:spPr>
        <p:txBody>
          <a:bodyPr wrap="square">
            <a:spAutoFit/>
          </a:bodyPr>
          <a:lstStyle/>
          <a:p>
            <a:pPr fontAlgn="base"/>
            <a:r>
              <a:rPr lang="en-US" sz="4000" b="1" dirty="0">
                <a:solidFill>
                  <a:srgbClr val="0070C0"/>
                </a:solidFill>
                <a:latin typeface="proxima-nova-bold"/>
              </a:rPr>
              <a:t>				Tips to manage time</a:t>
            </a:r>
          </a:p>
          <a:p>
            <a:pPr fontAlgn="base"/>
            <a:endParaRPr lang="en-US" sz="1100" b="1" dirty="0">
              <a:solidFill>
                <a:srgbClr val="333333"/>
              </a:solidFill>
              <a:latin typeface="proxima-nova-bold"/>
            </a:endParaRPr>
          </a:p>
          <a:p>
            <a:pPr fontAlgn="base"/>
            <a:r>
              <a:rPr lang="en-US" sz="2400" b="1" dirty="0">
                <a:solidFill>
                  <a:srgbClr val="333333"/>
                </a:solidFill>
                <a:latin typeface="proxima-nova-bold"/>
              </a:rPr>
              <a:t>Read all questions before you begin answering</a:t>
            </a:r>
          </a:p>
          <a:p>
            <a:pPr fontAlgn="base"/>
            <a:r>
              <a:rPr lang="en-US" sz="2000" dirty="0">
                <a:solidFill>
                  <a:srgbClr val="36384E"/>
                </a:solidFill>
                <a:latin typeface="proxima-nova"/>
              </a:rPr>
              <a:t>Before you begin answering, have a quick look at all the questions first. Remember that questions appear in groups of 3, or 4, or more, so read that group of questions before studying the text. Make sure to highlight the key information words in your questions and since you have already skimmed through the passage and identified key words, it will make it easier to find your answers.</a:t>
            </a:r>
          </a:p>
          <a:p>
            <a:pPr fontAlgn="base"/>
            <a:endParaRPr lang="en-US" dirty="0">
              <a:solidFill>
                <a:srgbClr val="36384E"/>
              </a:solidFill>
              <a:latin typeface="proxima-nova"/>
            </a:endParaRPr>
          </a:p>
          <a:p>
            <a:pPr fontAlgn="base"/>
            <a:r>
              <a:rPr lang="en-US" sz="2400" b="1" dirty="0">
                <a:solidFill>
                  <a:srgbClr val="333333"/>
                </a:solidFill>
                <a:latin typeface="proxima-nova-bold"/>
              </a:rPr>
              <a:t>Answer every question</a:t>
            </a:r>
          </a:p>
          <a:p>
            <a:pPr fontAlgn="base"/>
            <a:r>
              <a:rPr lang="en-US" sz="2000" dirty="0">
                <a:solidFill>
                  <a:srgbClr val="36384E"/>
                </a:solidFill>
                <a:latin typeface="proxima-nova"/>
              </a:rPr>
              <a:t>Remember to answer every question even if you cannot find the answer or option. If you are running out of time, remember that you will not lose a mark if the answer is wrong, so make an educated guess and you may get the answer right.</a:t>
            </a:r>
          </a:p>
          <a:p>
            <a:pPr fontAlgn="base"/>
            <a:endParaRPr lang="en-US" dirty="0">
              <a:solidFill>
                <a:srgbClr val="36384E"/>
              </a:solidFill>
              <a:latin typeface="proxima-nova"/>
            </a:endParaRPr>
          </a:p>
          <a:p>
            <a:pPr fontAlgn="base"/>
            <a:r>
              <a:rPr lang="en-US" sz="2400" b="1" dirty="0">
                <a:solidFill>
                  <a:srgbClr val="333333"/>
                </a:solidFill>
                <a:latin typeface="proxima-nova-bold"/>
              </a:rPr>
              <a:t>Check your answers</a:t>
            </a:r>
          </a:p>
          <a:p>
            <a:pPr fontAlgn="base"/>
            <a:r>
              <a:rPr lang="en-US" sz="2000" dirty="0">
                <a:solidFill>
                  <a:srgbClr val="36384E"/>
                </a:solidFill>
                <a:latin typeface="proxima-nova"/>
              </a:rPr>
              <a:t>Checking your answers can help you improve your IELTS Reading score. Make sure that you answer all the questions and allocate at least 20 minutes for checking. The IELTS Reading section can be intimidating for test takers however, prior preparation and time management can make the difference between an average score and a great one.</a:t>
            </a: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p:txBody>
      </p:sp>
    </p:spTree>
    <p:extLst>
      <p:ext uri="{BB962C8B-B14F-4D97-AF65-F5344CB8AC3E}">
        <p14:creationId xmlns:p14="http://schemas.microsoft.com/office/powerpoint/2010/main" val="1735066907"/>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9397</TotalTime>
  <Words>329</Words>
  <Application>Microsoft Office PowerPoint</Application>
  <PresentationFormat>Widescreen</PresentationFormat>
  <Paragraphs>115</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Bahnschrift Condensed</vt:lpstr>
      <vt:lpstr>Calibri</vt:lpstr>
      <vt:lpstr>Calibri Light</vt:lpstr>
      <vt:lpstr>Comic Sans MS</vt:lpstr>
      <vt:lpstr>proxima-nova</vt:lpstr>
      <vt:lpstr>proxima-nova-bold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200</cp:revision>
  <dcterms:created xsi:type="dcterms:W3CDTF">2022-02-10T03:44:46Z</dcterms:created>
  <dcterms:modified xsi:type="dcterms:W3CDTF">2023-07-10T17:14:13Z</dcterms:modified>
</cp:coreProperties>
</file>