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84" r:id="rId3"/>
    <p:sldId id="285" r:id="rId4"/>
    <p:sldId id="286" r:id="rId5"/>
    <p:sldId id="287" r:id="rId6"/>
    <p:sldId id="288" r:id="rId7"/>
    <p:sldId id="289" r:id="rId8"/>
    <p:sldId id="290" r:id="rId9"/>
    <p:sldId id="270"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n Hasanka Minuwandeniya" initials="THM" lastIdx="1" clrIdx="0">
    <p:extLst>
      <p:ext uri="{19B8F6BF-5375-455C-9EA6-DF929625EA0E}">
        <p15:presenceInfo xmlns:p15="http://schemas.microsoft.com/office/powerpoint/2012/main" userId="a43c63f05358f66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CDC8D-E346-42C9-9707-F3B2415FA58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99DB0A-A358-4506-A316-121DDB62AA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75D6956-C07F-4D96-BBA2-69883E957646}"/>
              </a:ext>
            </a:extLst>
          </p:cNvPr>
          <p:cNvSpPr>
            <a:spLocks noGrp="1"/>
          </p:cNvSpPr>
          <p:nvPr>
            <p:ph type="dt" sz="half" idx="10"/>
          </p:nvPr>
        </p:nvSpPr>
        <p:spPr/>
        <p:txBody>
          <a:bodyPr/>
          <a:lstStyle/>
          <a:p>
            <a:fld id="{B61BEF0D-F0BB-DE4B-95CE-6DB70DBA9567}" type="datetimeFigureOut">
              <a:rPr lang="en-US" smtClean="0"/>
              <a:pPr/>
              <a:t>02-Dec-23</a:t>
            </a:fld>
            <a:endParaRPr lang="en-US" dirty="0"/>
          </a:p>
        </p:txBody>
      </p:sp>
      <p:sp>
        <p:nvSpPr>
          <p:cNvPr id="5" name="Footer Placeholder 4">
            <a:extLst>
              <a:ext uri="{FF2B5EF4-FFF2-40B4-BE49-F238E27FC236}">
                <a16:creationId xmlns:a16="http://schemas.microsoft.com/office/drawing/2014/main" id="{2037DDFE-2291-47C4-B7A6-9FB06CB53A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7667C04-5B22-4EB4-9963-F978903081B9}"/>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8092752"/>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E34B-2359-46ED-9ECA-9F541A78D0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9FE8A0-097E-48BE-8E5C-EE0C5E7B975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4CF5BD-0138-4CE2-A86D-34735B2B33DD}"/>
              </a:ext>
            </a:extLst>
          </p:cNvPr>
          <p:cNvSpPr>
            <a:spLocks noGrp="1"/>
          </p:cNvSpPr>
          <p:nvPr>
            <p:ph type="dt" sz="half" idx="10"/>
          </p:nvPr>
        </p:nvSpPr>
        <p:spPr/>
        <p:txBody>
          <a:bodyPr/>
          <a:lstStyle/>
          <a:p>
            <a:fld id="{55C6B4A9-1611-4792-9094-5F34BCA07E0B}" type="datetimeFigureOut">
              <a:rPr lang="en-US" smtClean="0"/>
              <a:t>02-Dec-23</a:t>
            </a:fld>
            <a:endParaRPr lang="en-US" dirty="0"/>
          </a:p>
        </p:txBody>
      </p:sp>
      <p:sp>
        <p:nvSpPr>
          <p:cNvPr id="5" name="Footer Placeholder 4">
            <a:extLst>
              <a:ext uri="{FF2B5EF4-FFF2-40B4-BE49-F238E27FC236}">
                <a16:creationId xmlns:a16="http://schemas.microsoft.com/office/drawing/2014/main" id="{165CB2D1-BA50-4476-B08A-F011F373482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2004B04-11A6-409A-A611-9B4929DCE40A}"/>
              </a:ext>
            </a:extLst>
          </p:cNvPr>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05833575"/>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51556-54BD-4060-81B9-06E7133A56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DE813E-7CA0-4A09-9B1A-E03299E339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323BF4-8E50-450B-AD99-533A02A9504E}"/>
              </a:ext>
            </a:extLst>
          </p:cNvPr>
          <p:cNvSpPr>
            <a:spLocks noGrp="1"/>
          </p:cNvSpPr>
          <p:nvPr>
            <p:ph type="dt" sz="half" idx="10"/>
          </p:nvPr>
        </p:nvSpPr>
        <p:spPr/>
        <p:txBody>
          <a:bodyPr/>
          <a:lstStyle/>
          <a:p>
            <a:fld id="{B61BEF0D-F0BB-DE4B-95CE-6DB70DBA9567}" type="datetimeFigureOut">
              <a:rPr lang="en-US" smtClean="0"/>
              <a:pPr/>
              <a:t>02-Dec-23</a:t>
            </a:fld>
            <a:endParaRPr lang="en-US" dirty="0"/>
          </a:p>
        </p:txBody>
      </p:sp>
      <p:sp>
        <p:nvSpPr>
          <p:cNvPr id="5" name="Footer Placeholder 4">
            <a:extLst>
              <a:ext uri="{FF2B5EF4-FFF2-40B4-BE49-F238E27FC236}">
                <a16:creationId xmlns:a16="http://schemas.microsoft.com/office/drawing/2014/main" id="{C7D5A864-78EB-44C6-BC62-B660D4218E7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113777E-82AB-4F00-B31A-A13F4BA9C27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886830"/>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9430F-E01A-4C0E-8543-AE308062AA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69527C-7A36-49E3-97EB-12AF620C24F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ECC8DE-F155-4C15-939E-ACFE1C1BD842}"/>
              </a:ext>
            </a:extLst>
          </p:cNvPr>
          <p:cNvSpPr>
            <a:spLocks noGrp="1"/>
          </p:cNvSpPr>
          <p:nvPr>
            <p:ph type="dt" sz="half" idx="10"/>
          </p:nvPr>
        </p:nvSpPr>
        <p:spPr/>
        <p:txBody>
          <a:bodyPr/>
          <a:lstStyle/>
          <a:p>
            <a:fld id="{42A54C80-263E-416B-A8E0-580EDEADCBDC}" type="datetimeFigureOut">
              <a:rPr lang="en-US" smtClean="0"/>
              <a:t>02-Dec-23</a:t>
            </a:fld>
            <a:endParaRPr lang="en-US" dirty="0"/>
          </a:p>
        </p:txBody>
      </p:sp>
      <p:sp>
        <p:nvSpPr>
          <p:cNvPr id="5" name="Footer Placeholder 4">
            <a:extLst>
              <a:ext uri="{FF2B5EF4-FFF2-40B4-BE49-F238E27FC236}">
                <a16:creationId xmlns:a16="http://schemas.microsoft.com/office/drawing/2014/main" id="{E4B80B34-2277-40E8-9B6F-ED99DBFC4CA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304A009-5DD9-4F7E-915C-E9A1AA1B68A7}"/>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93758624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E8CE8-A4C0-40FE-A498-4D3D4CFC18B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E602BEF-83CC-4203-9302-AA06F27E41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A4061ED-ED8F-4D33-81D3-43A965FD8C83}"/>
              </a:ext>
            </a:extLst>
          </p:cNvPr>
          <p:cNvSpPr>
            <a:spLocks noGrp="1"/>
          </p:cNvSpPr>
          <p:nvPr>
            <p:ph type="dt" sz="half" idx="10"/>
          </p:nvPr>
        </p:nvSpPr>
        <p:spPr/>
        <p:txBody>
          <a:bodyPr/>
          <a:lstStyle/>
          <a:p>
            <a:fld id="{B61BEF0D-F0BB-DE4B-95CE-6DB70DBA9567}" type="datetimeFigureOut">
              <a:rPr lang="en-US" smtClean="0"/>
              <a:pPr/>
              <a:t>02-Dec-23</a:t>
            </a:fld>
            <a:endParaRPr lang="en-US" dirty="0"/>
          </a:p>
        </p:txBody>
      </p:sp>
      <p:sp>
        <p:nvSpPr>
          <p:cNvPr id="5" name="Footer Placeholder 4">
            <a:extLst>
              <a:ext uri="{FF2B5EF4-FFF2-40B4-BE49-F238E27FC236}">
                <a16:creationId xmlns:a16="http://schemas.microsoft.com/office/drawing/2014/main" id="{9B0E3A51-3082-47E3-B27A-70F00054BFF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AA162D2-F732-454E-8902-BFE18759BE55}"/>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763661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7B37A-8014-4A13-9A67-E05F3343A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67C829-39E1-4905-A7C4-61ED16BDD86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5660C8-A1B9-4F95-96AB-B3AC8F3D10E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7331517-8EEE-4690-8EA5-CBE543B241B4}"/>
              </a:ext>
            </a:extLst>
          </p:cNvPr>
          <p:cNvSpPr>
            <a:spLocks noGrp="1"/>
          </p:cNvSpPr>
          <p:nvPr>
            <p:ph type="dt" sz="half" idx="10"/>
          </p:nvPr>
        </p:nvSpPr>
        <p:spPr/>
        <p:txBody>
          <a:bodyPr/>
          <a:lstStyle/>
          <a:p>
            <a:fld id="{42A54C80-263E-416B-A8E0-580EDEADCBDC}" type="datetimeFigureOut">
              <a:rPr lang="en-US" smtClean="0"/>
              <a:t>02-Dec-23</a:t>
            </a:fld>
            <a:endParaRPr lang="en-US" dirty="0"/>
          </a:p>
        </p:txBody>
      </p:sp>
      <p:sp>
        <p:nvSpPr>
          <p:cNvPr id="6" name="Footer Placeholder 5">
            <a:extLst>
              <a:ext uri="{FF2B5EF4-FFF2-40B4-BE49-F238E27FC236}">
                <a16:creationId xmlns:a16="http://schemas.microsoft.com/office/drawing/2014/main" id="{4D8133C0-44B7-4130-877F-44B3BA85CB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19CFA40-1A6B-4489-9222-3B955E8142BE}"/>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656821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09A8-B5A3-4065-87DA-75556DEDA77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6CD9305-5ADF-40CC-860E-D2D2F889A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36D2D4-C118-4916-84E3-0034B694845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2460243-E62A-4925-BF7D-948931C762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E0C0C7-25F9-492D-B649-AE0D0FA3C06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8AC731-C490-4432-BCD6-514F65F0D65B}"/>
              </a:ext>
            </a:extLst>
          </p:cNvPr>
          <p:cNvSpPr>
            <a:spLocks noGrp="1"/>
          </p:cNvSpPr>
          <p:nvPr>
            <p:ph type="dt" sz="half" idx="10"/>
          </p:nvPr>
        </p:nvSpPr>
        <p:spPr/>
        <p:txBody>
          <a:bodyPr/>
          <a:lstStyle/>
          <a:p>
            <a:fld id="{B61BEF0D-F0BB-DE4B-95CE-6DB70DBA9567}" type="datetimeFigureOut">
              <a:rPr lang="en-US" smtClean="0"/>
              <a:pPr/>
              <a:t>02-Dec-23</a:t>
            </a:fld>
            <a:endParaRPr lang="en-US" dirty="0"/>
          </a:p>
        </p:txBody>
      </p:sp>
      <p:sp>
        <p:nvSpPr>
          <p:cNvPr id="8" name="Footer Placeholder 7">
            <a:extLst>
              <a:ext uri="{FF2B5EF4-FFF2-40B4-BE49-F238E27FC236}">
                <a16:creationId xmlns:a16="http://schemas.microsoft.com/office/drawing/2014/main" id="{57E71C3B-0A73-4B63-A988-3D1B0CC4DD5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44931DD-C5F1-4987-A1B3-D72FF3E75F10}"/>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4932774"/>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871EB-ABC4-4A4E-AEFE-3DC4857EAE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0ACA96-15F3-4C3A-8865-53EFC5F28FCF}"/>
              </a:ext>
            </a:extLst>
          </p:cNvPr>
          <p:cNvSpPr>
            <a:spLocks noGrp="1"/>
          </p:cNvSpPr>
          <p:nvPr>
            <p:ph type="dt" sz="half" idx="10"/>
          </p:nvPr>
        </p:nvSpPr>
        <p:spPr/>
        <p:txBody>
          <a:bodyPr/>
          <a:lstStyle/>
          <a:p>
            <a:fld id="{B61BEF0D-F0BB-DE4B-95CE-6DB70DBA9567}" type="datetimeFigureOut">
              <a:rPr lang="en-US" smtClean="0"/>
              <a:pPr/>
              <a:t>02-Dec-23</a:t>
            </a:fld>
            <a:endParaRPr lang="en-US" dirty="0"/>
          </a:p>
        </p:txBody>
      </p:sp>
      <p:sp>
        <p:nvSpPr>
          <p:cNvPr id="4" name="Footer Placeholder 3">
            <a:extLst>
              <a:ext uri="{FF2B5EF4-FFF2-40B4-BE49-F238E27FC236}">
                <a16:creationId xmlns:a16="http://schemas.microsoft.com/office/drawing/2014/main" id="{AF47102F-0AEC-4145-9BE4-059CE2F2DACC}"/>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E338021-770C-402D-B994-7C91ECB8DABB}"/>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36934700"/>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12C2C4-5F0D-448C-8382-579330808C42}"/>
              </a:ext>
            </a:extLst>
          </p:cNvPr>
          <p:cNvSpPr>
            <a:spLocks noGrp="1"/>
          </p:cNvSpPr>
          <p:nvPr>
            <p:ph type="dt" sz="half" idx="10"/>
          </p:nvPr>
        </p:nvSpPr>
        <p:spPr/>
        <p:txBody>
          <a:bodyPr/>
          <a:lstStyle/>
          <a:p>
            <a:fld id="{B61BEF0D-F0BB-DE4B-95CE-6DB70DBA9567}" type="datetimeFigureOut">
              <a:rPr lang="en-US" smtClean="0"/>
              <a:pPr/>
              <a:t>02-Dec-23</a:t>
            </a:fld>
            <a:endParaRPr lang="en-US" dirty="0"/>
          </a:p>
        </p:txBody>
      </p:sp>
      <p:sp>
        <p:nvSpPr>
          <p:cNvPr id="3" name="Footer Placeholder 2">
            <a:extLst>
              <a:ext uri="{FF2B5EF4-FFF2-40B4-BE49-F238E27FC236}">
                <a16:creationId xmlns:a16="http://schemas.microsoft.com/office/drawing/2014/main" id="{51BF1C2A-833C-4D9F-823B-215696F9ADE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5C4BD0B-008F-4F07-8FED-48FD67BF04D4}"/>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15967302"/>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0E3B3-6994-4210-9DFC-871E50F51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C367AB-6014-49AB-89DF-F7040D4730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9829398-4220-4721-AC6F-663F15F07B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CE7571-1FB8-4B19-B89A-CEE96EB593B4}"/>
              </a:ext>
            </a:extLst>
          </p:cNvPr>
          <p:cNvSpPr>
            <a:spLocks noGrp="1"/>
          </p:cNvSpPr>
          <p:nvPr>
            <p:ph type="dt" sz="half" idx="10"/>
          </p:nvPr>
        </p:nvSpPr>
        <p:spPr/>
        <p:txBody>
          <a:bodyPr/>
          <a:lstStyle/>
          <a:p>
            <a:fld id="{42A54C80-263E-416B-A8E0-580EDEADCBDC}" type="datetimeFigureOut">
              <a:rPr lang="en-US" smtClean="0"/>
              <a:t>02-Dec-23</a:t>
            </a:fld>
            <a:endParaRPr lang="en-US" dirty="0"/>
          </a:p>
        </p:txBody>
      </p:sp>
      <p:sp>
        <p:nvSpPr>
          <p:cNvPr id="6" name="Footer Placeholder 5">
            <a:extLst>
              <a:ext uri="{FF2B5EF4-FFF2-40B4-BE49-F238E27FC236}">
                <a16:creationId xmlns:a16="http://schemas.microsoft.com/office/drawing/2014/main" id="{FB3D304B-46F7-41E5-B58C-CFC8B5D593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D4CC84B-6630-4F43-BDA4-3DFB0FB7BB4B}"/>
              </a:ext>
            </a:extLst>
          </p:cNvPr>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925018403"/>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D449F-68C9-4507-AB9D-9493584B8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C6EDA-725C-4AEF-81B9-9249921ACE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AA9A116-8806-4DD9-A18F-A8BFF9296B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467FA5-2F93-4B70-80B6-59F00A5536A7}"/>
              </a:ext>
            </a:extLst>
          </p:cNvPr>
          <p:cNvSpPr>
            <a:spLocks noGrp="1"/>
          </p:cNvSpPr>
          <p:nvPr>
            <p:ph type="dt" sz="half" idx="10"/>
          </p:nvPr>
        </p:nvSpPr>
        <p:spPr/>
        <p:txBody>
          <a:bodyPr/>
          <a:lstStyle/>
          <a:p>
            <a:fld id="{B61BEF0D-F0BB-DE4B-95CE-6DB70DBA9567}" type="datetimeFigureOut">
              <a:rPr lang="en-US" smtClean="0"/>
              <a:pPr/>
              <a:t>02-Dec-23</a:t>
            </a:fld>
            <a:endParaRPr lang="en-US" dirty="0"/>
          </a:p>
        </p:txBody>
      </p:sp>
      <p:sp>
        <p:nvSpPr>
          <p:cNvPr id="6" name="Footer Placeholder 5">
            <a:extLst>
              <a:ext uri="{FF2B5EF4-FFF2-40B4-BE49-F238E27FC236}">
                <a16:creationId xmlns:a16="http://schemas.microsoft.com/office/drawing/2014/main" id="{8FAD8D04-06F7-45D2-B341-83DF03E80EA0}"/>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835A524-A2A6-44D9-9823-DD0FD629B193}"/>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007513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911A4E-3888-43A0-86C4-589E111F5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29352A-6D6A-4359-B61B-B55E9771A0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1E69B8-E18B-48A4-A737-0B99DE13E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02-Dec-23</a:t>
            </a:fld>
            <a:endParaRPr lang="en-US" dirty="0"/>
          </a:p>
        </p:txBody>
      </p:sp>
      <p:sp>
        <p:nvSpPr>
          <p:cNvPr id="5" name="Footer Placeholder 4">
            <a:extLst>
              <a:ext uri="{FF2B5EF4-FFF2-40B4-BE49-F238E27FC236}">
                <a16:creationId xmlns:a16="http://schemas.microsoft.com/office/drawing/2014/main" id="{659F8C16-A08F-44FC-AC63-B1CCCEDDB8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5782A5-BE8C-4308-A971-11C61896D2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238759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4A19F41-EE7C-4516-A5E1-DCAE61C612CC}"/>
              </a:ext>
            </a:extLst>
          </p:cNvPr>
          <p:cNvSpPr/>
          <p:nvPr/>
        </p:nvSpPr>
        <p:spPr>
          <a:xfrm>
            <a:off x="540327" y="2090172"/>
            <a:ext cx="11388437" cy="3108543"/>
          </a:xfrm>
          <a:prstGeom prst="rect">
            <a:avLst/>
          </a:prstGeom>
        </p:spPr>
        <p:txBody>
          <a:bodyPr wrap="square">
            <a:spAutoFit/>
          </a:bodyPr>
          <a:lstStyle/>
          <a:p>
            <a:r>
              <a:rPr lang="en-US" sz="6600" b="1" dirty="0">
                <a:solidFill>
                  <a:schemeClr val="tx2">
                    <a:lumMod val="75000"/>
                  </a:schemeClr>
                </a:solidFill>
                <a:effectLst>
                  <a:outerShdw blurRad="38100" dist="38100" dir="2700000" algn="tl">
                    <a:srgbClr val="000000">
                      <a:alpha val="43137"/>
                    </a:srgbClr>
                  </a:outerShdw>
                </a:effectLst>
              </a:rPr>
              <a:t>      IELTS Reading (Academic)				       Introduction</a:t>
            </a:r>
          </a:p>
          <a:p>
            <a:r>
              <a:rPr lang="en-US" sz="6400" b="1" dirty="0">
                <a:solidFill>
                  <a:schemeClr val="tx2">
                    <a:lumMod val="75000"/>
                  </a:schemeClr>
                </a:solidFill>
                <a:effectLst>
                  <a:outerShdw blurRad="38100" dist="38100" dir="2700000" algn="tl">
                    <a:srgbClr val="000000">
                      <a:alpha val="43137"/>
                    </a:srgbClr>
                  </a:outerShdw>
                </a:effectLst>
              </a:rPr>
              <a:t> 				  </a:t>
            </a:r>
            <a:r>
              <a:rPr lang="en-US" sz="4000" b="1" dirty="0">
                <a:solidFill>
                  <a:srgbClr val="002060"/>
                </a:solidFill>
                <a:effectLst>
                  <a:outerShdw blurRad="38100" dist="38100" dir="2700000" algn="tl">
                    <a:srgbClr val="000000">
                      <a:alpha val="43137"/>
                    </a:srgbClr>
                  </a:outerShdw>
                </a:effectLst>
                <a:latin typeface="Bahnschrift Condensed" panose="020B0502040204020203" pitchFamily="34" charset="0"/>
              </a:rPr>
              <a:t>						   </a:t>
            </a:r>
            <a:endParaRPr lang="en-US" sz="3600" b="1" dirty="0">
              <a:solidFill>
                <a:srgbClr val="002060"/>
              </a:solidFill>
              <a:effectLst>
                <a:outerShdw blurRad="38100" dist="38100" dir="2700000" algn="tl">
                  <a:srgbClr val="000000">
                    <a:alpha val="43137"/>
                  </a:srgbClr>
                </a:outerShdw>
              </a:effectLst>
              <a:latin typeface="Bahnschrift Condensed" panose="020B0502040204020203" pitchFamily="34" charset="0"/>
            </a:endParaRPr>
          </a:p>
        </p:txBody>
      </p:sp>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52883"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Tree>
    <p:extLst>
      <p:ext uri="{BB962C8B-B14F-4D97-AF65-F5344CB8AC3E}">
        <p14:creationId xmlns:p14="http://schemas.microsoft.com/office/powerpoint/2010/main" val="272882288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7" y="1720840"/>
            <a:ext cx="11471564" cy="2677656"/>
          </a:xfrm>
          <a:prstGeom prst="rect">
            <a:avLst/>
          </a:prstGeom>
        </p:spPr>
        <p:txBody>
          <a:bodyPr wrap="square">
            <a:spAutoFit/>
          </a:bodyPr>
          <a:lstStyle/>
          <a:p>
            <a:r>
              <a:rPr lang="en-US" sz="2400" dirty="0">
                <a:latin typeface="Calibri (Body)"/>
              </a:rPr>
              <a:t>The IELTS Reading Academic module consists of three passages totaling approximately 2,500 words. The passages are similar to the kind of articles you might read in a general interest magazine covering serious topics like Nature or The Economist.</a:t>
            </a:r>
          </a:p>
          <a:p>
            <a:endParaRPr lang="en-US" sz="2400" dirty="0">
              <a:latin typeface="Calibri (Body)"/>
            </a:endParaRPr>
          </a:p>
          <a:p>
            <a:pPr marL="342900" indent="-342900">
              <a:buFont typeface="Arial" panose="020B0604020202020204" pitchFamily="34" charset="0"/>
              <a:buChar char="•"/>
            </a:pPr>
            <a:r>
              <a:rPr lang="en-US" sz="2400" dirty="0">
                <a:latin typeface="Calibri (Body)"/>
              </a:rPr>
              <a:t>You have 60 minutes in which to read the three passages and answer 40 questions. </a:t>
            </a:r>
          </a:p>
          <a:p>
            <a:pPr marL="342900" indent="-342900">
              <a:buFont typeface="Arial" panose="020B0604020202020204" pitchFamily="34" charset="0"/>
              <a:buChar char="•"/>
            </a:pPr>
            <a:r>
              <a:rPr lang="en-US" sz="2400" dirty="0">
                <a:latin typeface="Calibri (Body)"/>
              </a:rPr>
              <a:t>The passages are not the same length and the number of questions after each passage varies, so careful time management is all-important in IELTS Reading.</a:t>
            </a:r>
            <a:endParaRPr lang="en-US" sz="2400" i="0" dirty="0">
              <a:effectLst/>
              <a:latin typeface="Calibri (Body)"/>
            </a:endParaRPr>
          </a:p>
        </p:txBody>
      </p:sp>
      <p:sp>
        <p:nvSpPr>
          <p:cNvPr id="12" name="Rectangle 11">
            <a:extLst>
              <a:ext uri="{FF2B5EF4-FFF2-40B4-BE49-F238E27FC236}">
                <a16:creationId xmlns:a16="http://schemas.microsoft.com/office/drawing/2014/main" id="{C49C53F1-0638-4ABF-8D45-DCD1B399C60B}"/>
              </a:ext>
            </a:extLst>
          </p:cNvPr>
          <p:cNvSpPr/>
          <p:nvPr/>
        </p:nvSpPr>
        <p:spPr>
          <a:xfrm>
            <a:off x="2760599" y="536510"/>
            <a:ext cx="6670801" cy="707886"/>
          </a:xfrm>
          <a:prstGeom prst="rect">
            <a:avLst/>
          </a:prstGeom>
        </p:spPr>
        <p:txBody>
          <a:bodyPr wrap="none">
            <a:spAutoFit/>
          </a:bodyPr>
          <a:lstStyle/>
          <a:p>
            <a:r>
              <a:rPr lang="en-US" sz="4000" b="1" dirty="0">
                <a:solidFill>
                  <a:srgbClr val="0070C0"/>
                </a:solidFill>
                <a:effectLst>
                  <a:outerShdw blurRad="38100" dist="38100" dir="2700000" algn="tl">
                    <a:srgbClr val="000000">
                      <a:alpha val="43137"/>
                    </a:srgbClr>
                  </a:outerShdw>
                </a:effectLst>
                <a:latin typeface="Helvetica Neue"/>
              </a:rPr>
              <a:t>IELTS Reading (Academic)</a:t>
            </a:r>
          </a:p>
        </p:txBody>
      </p:sp>
    </p:spTree>
    <p:extLst>
      <p:ext uri="{BB962C8B-B14F-4D97-AF65-F5344CB8AC3E}">
        <p14:creationId xmlns:p14="http://schemas.microsoft.com/office/powerpoint/2010/main" val="322211367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267998"/>
            <a:ext cx="11471564" cy="8648521"/>
          </a:xfrm>
          <a:prstGeom prst="rect">
            <a:avLst/>
          </a:prstGeom>
        </p:spPr>
        <p:txBody>
          <a:bodyPr wrap="square">
            <a:spAutoFit/>
          </a:bodyPr>
          <a:lstStyle/>
          <a:p>
            <a:r>
              <a:rPr lang="en-US" sz="2800" b="1" dirty="0">
                <a:solidFill>
                  <a:srgbClr val="0070C0"/>
                </a:solidFill>
                <a:latin typeface="Helvetica Neue"/>
              </a:rPr>
              <a:t>IELTS Reading Overview.</a:t>
            </a:r>
          </a:p>
          <a:p>
            <a:endParaRPr lang="en-US" sz="2400" b="1" dirty="0">
              <a:solidFill>
                <a:srgbClr val="0070C0"/>
              </a:solidFill>
              <a:latin typeface="Helvetica Neue"/>
            </a:endParaRPr>
          </a:p>
          <a:p>
            <a:r>
              <a:rPr lang="en-US" sz="2400" dirty="0"/>
              <a:t>The three passages in the IELTS Reading module deal with a range of academic subjects: one may be about ancient history, another about astronomy, another about advertising techniques, and so on.</a:t>
            </a:r>
          </a:p>
          <a:p>
            <a:endParaRPr lang="en-US" sz="2400" dirty="0"/>
          </a:p>
          <a:p>
            <a:r>
              <a:rPr lang="en-US" sz="2400" dirty="0"/>
              <a:t>Each passage in IELTS Reading is followed by 11 to 15 questions. You can read and answer questions at the same time. The questions are multiple-choice, matching, true/false/not given, sentence completion, or summary completion tasks. Write your answers in pencil on the separate answer sheet provided. You can also make notes on the question sheet.</a:t>
            </a:r>
          </a:p>
          <a:p>
            <a:endParaRPr lang="en-US" sz="2400" dirty="0"/>
          </a:p>
          <a:p>
            <a:r>
              <a:rPr lang="en-US" sz="2400" dirty="0"/>
              <a:t>The IELTS Reading module lasts 60 minutes. You should be able to skim-read approximately 170 words per minute and spend no more than 15 minutes in total reading the three passages. That will leave you around one minute to attempt each question plus a little extra time for checking.</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203861874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489671"/>
            <a:ext cx="11471564" cy="4647426"/>
          </a:xfrm>
          <a:prstGeom prst="rect">
            <a:avLst/>
          </a:prstGeom>
        </p:spPr>
        <p:txBody>
          <a:bodyPr wrap="square">
            <a:spAutoFit/>
          </a:bodyPr>
          <a:lstStyle/>
          <a:p>
            <a:r>
              <a:rPr lang="en-US" sz="2800" b="1" dirty="0">
                <a:solidFill>
                  <a:srgbClr val="0070C0"/>
                </a:solidFill>
                <a:latin typeface="Helvetica Neue"/>
              </a:rPr>
              <a:t>How IELTS Reading answers are scored</a:t>
            </a:r>
          </a:p>
          <a:p>
            <a:endParaRPr lang="en-US" sz="2800" b="1" dirty="0">
              <a:solidFill>
                <a:srgbClr val="0070C0"/>
              </a:solidFill>
              <a:latin typeface="Helvetica Neue"/>
            </a:endParaRPr>
          </a:p>
          <a:p>
            <a:r>
              <a:rPr lang="en-US" sz="2400" dirty="0"/>
              <a:t>A human examiner marks your answers. You get one point for each correct answer, giving you a ‘raw score’ out of 40. This is converted into a ‘band score’ from 0 to 9. For example, you need 30 correct answers to get a band score of 7.0.  </a:t>
            </a:r>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3" name="Picture 2">
            <a:extLst>
              <a:ext uri="{FF2B5EF4-FFF2-40B4-BE49-F238E27FC236}">
                <a16:creationId xmlns:a16="http://schemas.microsoft.com/office/drawing/2014/main" id="{A06B22B9-66C1-478F-8168-3DF91CB33FF2}"/>
              </a:ext>
            </a:extLst>
          </p:cNvPr>
          <p:cNvPicPr>
            <a:picLocks noChangeAspect="1"/>
          </p:cNvPicPr>
          <p:nvPr/>
        </p:nvPicPr>
        <p:blipFill>
          <a:blip r:embed="rId4"/>
          <a:stretch>
            <a:fillRect/>
          </a:stretch>
        </p:blipFill>
        <p:spPr>
          <a:xfrm>
            <a:off x="5078556" y="2535383"/>
            <a:ext cx="4807925" cy="4322618"/>
          </a:xfrm>
          <a:prstGeom prst="rect">
            <a:avLst/>
          </a:prstGeom>
        </p:spPr>
      </p:pic>
    </p:spTree>
    <p:extLst>
      <p:ext uri="{BB962C8B-B14F-4D97-AF65-F5344CB8AC3E}">
        <p14:creationId xmlns:p14="http://schemas.microsoft.com/office/powerpoint/2010/main" val="2368056105"/>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489671"/>
            <a:ext cx="11471564" cy="8340745"/>
          </a:xfrm>
          <a:prstGeom prst="rect">
            <a:avLst/>
          </a:prstGeom>
        </p:spPr>
        <p:txBody>
          <a:bodyPr wrap="square">
            <a:spAutoFit/>
          </a:bodyPr>
          <a:lstStyle/>
          <a:p>
            <a:endParaRPr lang="en-US" sz="2400" dirty="0">
              <a:solidFill>
                <a:srgbClr val="303030"/>
              </a:solidFill>
              <a:latin typeface="Helvetica Neue"/>
            </a:endParaRPr>
          </a:p>
          <a:p>
            <a:r>
              <a:rPr lang="en-US" sz="2800" b="1" dirty="0">
                <a:solidFill>
                  <a:srgbClr val="0070C0"/>
                </a:solidFill>
                <a:latin typeface="Helvetica Neue"/>
              </a:rPr>
              <a:t>Five exam techniques for IELTS Reading</a:t>
            </a:r>
          </a:p>
          <a:p>
            <a:endParaRPr lang="en-US" sz="2800" b="1" dirty="0">
              <a:solidFill>
                <a:srgbClr val="0070C0"/>
              </a:solidFill>
              <a:latin typeface="Helvetica Neue"/>
            </a:endParaRPr>
          </a:p>
          <a:p>
            <a:r>
              <a:rPr lang="en-US" sz="2400" dirty="0"/>
              <a:t>1. </a:t>
            </a:r>
            <a:r>
              <a:rPr lang="en-US" sz="2400" dirty="0">
                <a:solidFill>
                  <a:srgbClr val="00B050"/>
                </a:solidFill>
              </a:rPr>
              <a:t>Skim-read quickly. </a:t>
            </a:r>
            <a:r>
              <a:rPr lang="en-US" sz="2400" dirty="0"/>
              <a:t>Try to find the main idea of each passage and of each paragraph. </a:t>
            </a:r>
          </a:p>
          <a:p>
            <a:r>
              <a:rPr lang="en-US" sz="2400" dirty="0"/>
              <a:t>     Don’t read all the supporting details. Ignore any unfamiliar words at this stage.</a:t>
            </a:r>
          </a:p>
          <a:p>
            <a:r>
              <a:rPr lang="en-US" sz="2400" dirty="0"/>
              <a:t>2. </a:t>
            </a:r>
            <a:r>
              <a:rPr lang="en-US" sz="2400" dirty="0">
                <a:solidFill>
                  <a:srgbClr val="00B050"/>
                </a:solidFill>
              </a:rPr>
              <a:t>Identify keywords.</a:t>
            </a:r>
            <a:r>
              <a:rPr lang="en-US" sz="2400" dirty="0"/>
              <a:t> Scan the passage and the questions for words you know will be in the </a:t>
            </a:r>
          </a:p>
          <a:p>
            <a:r>
              <a:rPr lang="en-US" sz="2400" dirty="0"/>
              <a:t>    passage such as names of people, names of places, and dates.</a:t>
            </a:r>
          </a:p>
          <a:p>
            <a:r>
              <a:rPr lang="en-US" sz="2400" dirty="0"/>
              <a:t>3. </a:t>
            </a:r>
            <a:r>
              <a:rPr lang="en-US" sz="2400" dirty="0">
                <a:solidFill>
                  <a:srgbClr val="00B050"/>
                </a:solidFill>
              </a:rPr>
              <a:t>Identify paraphrase. </a:t>
            </a:r>
            <a:r>
              <a:rPr lang="en-US" sz="2400" dirty="0"/>
              <a:t>Look for similar meanings between what the passage says and what </a:t>
            </a:r>
          </a:p>
          <a:p>
            <a:r>
              <a:rPr lang="en-US" sz="2400" dirty="0"/>
              <a:t>    the question asks.</a:t>
            </a:r>
          </a:p>
          <a:p>
            <a:r>
              <a:rPr lang="en-US" sz="2400" dirty="0"/>
              <a:t>4. </a:t>
            </a:r>
            <a:r>
              <a:rPr lang="en-US" sz="2400" dirty="0">
                <a:solidFill>
                  <a:srgbClr val="00B050"/>
                </a:solidFill>
              </a:rPr>
              <a:t>Manage time.</a:t>
            </a:r>
            <a:r>
              <a:rPr lang="en-US" sz="2400" dirty="0"/>
              <a:t> Some questions will be extremely difficult so you should concentrate first </a:t>
            </a:r>
          </a:p>
          <a:p>
            <a:r>
              <a:rPr lang="en-US" sz="2400" dirty="0"/>
              <a:t>    on the questions that are easiest for you to answer. Take no more than 60 seconds to </a:t>
            </a:r>
          </a:p>
          <a:p>
            <a:r>
              <a:rPr lang="en-US" sz="2400" dirty="0"/>
              <a:t>    consider your answer before moving on to the next question.</a:t>
            </a:r>
          </a:p>
          <a:p>
            <a:r>
              <a:rPr lang="en-US" sz="2400" dirty="0"/>
              <a:t>5. </a:t>
            </a:r>
            <a:r>
              <a:rPr lang="en-US" sz="2400" dirty="0">
                <a:solidFill>
                  <a:srgbClr val="00B050"/>
                </a:solidFill>
              </a:rPr>
              <a:t>Expand your vocabulary.</a:t>
            </a:r>
            <a:r>
              <a:rPr lang="en-US" sz="2400" dirty="0"/>
              <a:t> You will find the academic module of IELTS Reading much easier   </a:t>
            </a:r>
          </a:p>
          <a:p>
            <a:r>
              <a:rPr lang="en-US" sz="2400" dirty="0"/>
              <a:t>    if you expand your academic vocabulary. The academic word list is a great place to start.</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196108040"/>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7571303"/>
          </a:xfrm>
          <a:prstGeom prst="rect">
            <a:avLst/>
          </a:prstGeom>
        </p:spPr>
        <p:txBody>
          <a:bodyPr wrap="square">
            <a:spAutoFit/>
          </a:bodyPr>
          <a:lstStyle/>
          <a:p>
            <a:r>
              <a:rPr lang="en-US" sz="2800" b="1" dirty="0">
                <a:solidFill>
                  <a:srgbClr val="0070C0"/>
                </a:solidFill>
                <a:latin typeface="Helvetica Neue"/>
              </a:rPr>
              <a:t>Academic Reading sample task – Matching features </a:t>
            </a:r>
          </a:p>
          <a:p>
            <a:r>
              <a:rPr lang="en-US" sz="1900" dirty="0"/>
              <a:t>[Note: This is an extract from an Academic Reading passage on the development of rockets. The text preceding this extract explored the slow development of the rocket and explained the principle of propulsion.] </a:t>
            </a:r>
            <a:endParaRPr lang="en-US" sz="1900" dirty="0">
              <a:solidFill>
                <a:srgbClr val="303030"/>
              </a:solidFill>
              <a:latin typeface="Helvetica Neue"/>
            </a:endParaRPr>
          </a:p>
          <a:p>
            <a:endParaRPr lang="en-US" sz="1100" dirty="0"/>
          </a:p>
          <a:p>
            <a:r>
              <a:rPr lang="en-US" sz="1900" dirty="0"/>
              <a:t>The invention of rockets is linked inextricably with the invention of 'black powder'. Most historians of technology credit the Chinese with its discovery. They base their belief on studies of Chinese writings or on the notebooks of early Europeans who settled in or made long visits to China to study its history and </a:t>
            </a:r>
            <a:r>
              <a:rPr lang="en-US" sz="1900" dirty="0" err="1"/>
              <a:t>civilisation</a:t>
            </a:r>
            <a:r>
              <a:rPr lang="en-US" sz="1900" dirty="0"/>
              <a:t>. It is probable that, sometime in the tenth century, black powder was first compounded from its basic ingredients of </a:t>
            </a:r>
            <a:r>
              <a:rPr lang="en-US" sz="1900" dirty="0" err="1"/>
              <a:t>saltpetre</a:t>
            </a:r>
            <a:r>
              <a:rPr lang="en-US" sz="1900" dirty="0"/>
              <a:t>, charcoal and </a:t>
            </a:r>
            <a:r>
              <a:rPr lang="en-US" sz="1900" dirty="0" err="1"/>
              <a:t>sulphur</a:t>
            </a:r>
            <a:r>
              <a:rPr lang="en-US" sz="1900" dirty="0"/>
              <a:t>. But this does not mean that it was immediately used to propel rockets. By the thirteenth century, powder-propelled fire arrows had become rather common. The Chinese relied on this type of technological development to produce incendiary projectiles of many sorts, explosive grenades and possibly cannons to repel their enemies. One such weapon was the 'basket of fire' or, as directly translated from Chinese, the 'arrows like flying leopards'. The 0.7 </a:t>
            </a:r>
            <a:r>
              <a:rPr lang="en-US" sz="1900" dirty="0" err="1"/>
              <a:t>metre</a:t>
            </a:r>
            <a:r>
              <a:rPr lang="en-US" sz="1900" dirty="0"/>
              <a:t>-long arrows, each with a long tube of gunpowder attached near the point of each arrow, could be fired from a long, octagonal-shaped basket at the same time and had a range of 400 paces. Another weapon was the 'arrow as a flying sabre', which could be fired from crossbows. The rocket, placed in a similar position to other rocket-propelled arrows, was designed to increase the range. A small iron weight was attached to the 1.5m bamboo shaft, just below the feathers, to increase the arrow's stability by moving the </a:t>
            </a:r>
            <a:r>
              <a:rPr lang="en-US" sz="1900" dirty="0" err="1"/>
              <a:t>centre</a:t>
            </a:r>
            <a:r>
              <a:rPr lang="en-US" sz="1900" dirty="0"/>
              <a:t> of gravity to a position below the rocket. At a similar time, the Arabs had developed the 'egg which moves and burns'. This 'egg' was apparently full of gunpowder and </a:t>
            </a:r>
            <a:r>
              <a:rPr lang="en-US" sz="1900" dirty="0" err="1"/>
              <a:t>stabilised</a:t>
            </a:r>
            <a:r>
              <a:rPr lang="en-US" sz="1900" dirty="0"/>
              <a:t> by a 1.5m tail. It was fired using two rockets attached to either side of this tail. </a:t>
            </a:r>
          </a:p>
          <a:p>
            <a:endParaRPr lang="en-US" sz="2400" dirty="0">
              <a:solidFill>
                <a:srgbClr val="303030"/>
              </a:solidFill>
              <a:latin typeface="Helvetica Neue"/>
            </a:endParaRPr>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262967488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6186309"/>
          </a:xfrm>
          <a:prstGeom prst="rect">
            <a:avLst/>
          </a:prstGeom>
        </p:spPr>
        <p:txBody>
          <a:bodyPr wrap="square">
            <a:spAutoFit/>
          </a:bodyPr>
          <a:lstStyle/>
          <a:p>
            <a:endParaRPr lang="en-US" sz="1900" dirty="0"/>
          </a:p>
          <a:p>
            <a:endParaRPr lang="en-US" sz="1900" dirty="0"/>
          </a:p>
          <a:p>
            <a:endParaRPr lang="en-US" sz="1900" dirty="0"/>
          </a:p>
          <a:p>
            <a:r>
              <a:rPr lang="en-US" sz="1900" dirty="0"/>
              <a:t>It was not until the eighteenth century that Europe became seriously interested in the possibilities of using the rocket itself as a weapon of war and not just to propel other weapons. Prior to this, rockets were used only in pyrotechnic displays. The incentive for the more aggressive use of rockets came not from within the European continent but from far-away India, whose leaders had built up a corps of rocketeers and used rockets successfully against the British in the late eighteenth century. The Indian rockets used against the British were described by a British Captain serving in India as ‘an iron envelope about 200 </a:t>
            </a:r>
            <a:r>
              <a:rPr lang="en-US" sz="1900" dirty="0" err="1"/>
              <a:t>millimetres</a:t>
            </a:r>
            <a:r>
              <a:rPr lang="en-US" sz="1900" dirty="0"/>
              <a:t> long and 40 </a:t>
            </a:r>
            <a:r>
              <a:rPr lang="en-US" sz="1900" dirty="0" err="1"/>
              <a:t>millimetres</a:t>
            </a:r>
            <a:r>
              <a:rPr lang="en-US" sz="1900" dirty="0"/>
              <a:t> in diameter with sharp points at the top and a 3m-long bamboo guiding stick’. In the early nineteenth century the British began to experiment with incendiary barrage rockets. The British rocket differed from the Indian version in that it was completely encased in a stout, iron cylinder, terminating in a conical head, measuring one </a:t>
            </a:r>
            <a:r>
              <a:rPr lang="en-US" sz="1900" dirty="0" err="1"/>
              <a:t>metre</a:t>
            </a:r>
            <a:r>
              <a:rPr lang="en-US" sz="1900" dirty="0"/>
              <a:t> in diameter and having a stick almost five </a:t>
            </a:r>
            <a:r>
              <a:rPr lang="en-US" sz="1900" dirty="0" err="1"/>
              <a:t>metres</a:t>
            </a:r>
            <a:r>
              <a:rPr lang="en-US" sz="1900" dirty="0"/>
              <a:t> long and constructed in such a way that it could be firmly attached to the body of the rocket. The Americans developed a rocket, complete with its own launcher, to use against the Mexicans in the mid-nineteenth century. A long cylindrical tube was propped up by two sticks and fastened to the top of the launcher, thereby allowing the rockets to be inserted and lit from the other end. However, the results were sometimes not tha</a:t>
            </a:r>
            <a:r>
              <a:rPr lang="en-US" sz="2000" dirty="0"/>
              <a:t>t impressive as the </a:t>
            </a:r>
            <a:r>
              <a:rPr lang="en-US" sz="2000" dirty="0" err="1"/>
              <a:t>behaviour</a:t>
            </a:r>
            <a:r>
              <a:rPr lang="en-US" sz="2000" dirty="0"/>
              <a:t> of the rockets in flight was less than predictable. </a:t>
            </a:r>
            <a:endParaRPr lang="en-US" sz="1900" dirty="0"/>
          </a:p>
          <a:p>
            <a:endParaRPr lang="en-US" sz="2400" dirty="0">
              <a:solidFill>
                <a:srgbClr val="303030"/>
              </a:solidFill>
              <a:latin typeface="Helvetica Neue"/>
            </a:endParaRPr>
          </a:p>
          <a:p>
            <a:endParaRPr lang="en-US" sz="2400" dirty="0">
              <a:solidFill>
                <a:srgbClr val="303030"/>
              </a:solidFill>
              <a:latin typeface="Helvetica Neue"/>
            </a:endParaRPr>
          </a:p>
          <a:p>
            <a:r>
              <a:rPr lang="en-US" sz="2400" dirty="0">
                <a:solidFill>
                  <a:srgbClr val="303030"/>
                </a:solidFill>
                <a:latin typeface="Helvetica Neue"/>
              </a:rPr>
              <a:t> </a:t>
            </a:r>
          </a:p>
        </p:txBody>
      </p:sp>
    </p:spTree>
    <p:extLst>
      <p:ext uri="{BB962C8B-B14F-4D97-AF65-F5344CB8AC3E}">
        <p14:creationId xmlns:p14="http://schemas.microsoft.com/office/powerpoint/2010/main" val="261102385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1FD905CC-E973-4D83-9442-6657E4EFF1D5}"/>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082748"/>
            <a:ext cx="3739117" cy="775252"/>
          </a:xfrm>
          <a:prstGeom prst="rect">
            <a:avLst/>
          </a:prstGeom>
          <a:noFill/>
          <a:ln>
            <a:noFill/>
          </a:ln>
        </p:spPr>
      </p:pic>
      <p:pic>
        <p:nvPicPr>
          <p:cNvPr id="2" name="Picture 1">
            <a:extLst>
              <a:ext uri="{FF2B5EF4-FFF2-40B4-BE49-F238E27FC236}">
                <a16:creationId xmlns:a16="http://schemas.microsoft.com/office/drawing/2014/main" id="{8BAB2098-C556-4300-99E3-DD9F22EB0208}"/>
              </a:ext>
            </a:extLst>
          </p:cNvPr>
          <p:cNvPicPr>
            <a:picLocks noChangeAspect="1"/>
          </p:cNvPicPr>
          <p:nvPr/>
        </p:nvPicPr>
        <p:blipFill>
          <a:blip r:embed="rId3"/>
          <a:stretch>
            <a:fillRect/>
          </a:stretch>
        </p:blipFill>
        <p:spPr>
          <a:xfrm>
            <a:off x="10153650" y="0"/>
            <a:ext cx="2038350" cy="714375"/>
          </a:xfrm>
          <a:prstGeom prst="rect">
            <a:avLst/>
          </a:prstGeom>
        </p:spPr>
      </p:pic>
      <p:sp>
        <p:nvSpPr>
          <p:cNvPr id="11" name="Rectangle 10">
            <a:extLst>
              <a:ext uri="{FF2B5EF4-FFF2-40B4-BE49-F238E27FC236}">
                <a16:creationId xmlns:a16="http://schemas.microsoft.com/office/drawing/2014/main" id="{63571404-2523-411C-ACC4-25D7BD8A7DE8}"/>
              </a:ext>
            </a:extLst>
          </p:cNvPr>
          <p:cNvSpPr/>
          <p:nvPr/>
        </p:nvSpPr>
        <p:spPr>
          <a:xfrm>
            <a:off x="360218" y="198726"/>
            <a:ext cx="11471564" cy="1708160"/>
          </a:xfrm>
          <a:prstGeom prst="rect">
            <a:avLst/>
          </a:prstGeom>
        </p:spPr>
        <p:txBody>
          <a:bodyPr wrap="square">
            <a:spAutoFit/>
          </a:bodyPr>
          <a:lstStyle/>
          <a:p>
            <a:endParaRPr lang="en-US" sz="1900" dirty="0"/>
          </a:p>
          <a:p>
            <a:endParaRPr lang="en-US" sz="1900" dirty="0"/>
          </a:p>
          <a:p>
            <a:endParaRPr lang="en-US" sz="1900" dirty="0"/>
          </a:p>
          <a:p>
            <a:endParaRPr lang="en-US" sz="2400" dirty="0">
              <a:solidFill>
                <a:srgbClr val="303030"/>
              </a:solidFill>
              <a:latin typeface="Helvetica Neue"/>
            </a:endParaRPr>
          </a:p>
          <a:p>
            <a:r>
              <a:rPr lang="en-US" sz="2400" dirty="0">
                <a:solidFill>
                  <a:srgbClr val="303030"/>
                </a:solidFill>
                <a:latin typeface="Helvetica Neue"/>
              </a:rPr>
              <a:t> </a:t>
            </a:r>
          </a:p>
        </p:txBody>
      </p:sp>
      <p:pic>
        <p:nvPicPr>
          <p:cNvPr id="3" name="Picture 2">
            <a:extLst>
              <a:ext uri="{FF2B5EF4-FFF2-40B4-BE49-F238E27FC236}">
                <a16:creationId xmlns:a16="http://schemas.microsoft.com/office/drawing/2014/main" id="{54A100E9-8C3E-4353-BD4C-17FA26DE02C3}"/>
              </a:ext>
            </a:extLst>
          </p:cNvPr>
          <p:cNvPicPr>
            <a:picLocks noChangeAspect="1"/>
          </p:cNvPicPr>
          <p:nvPr/>
        </p:nvPicPr>
        <p:blipFill>
          <a:blip r:embed="rId4"/>
          <a:stretch>
            <a:fillRect/>
          </a:stretch>
        </p:blipFill>
        <p:spPr>
          <a:xfrm>
            <a:off x="2978728" y="198726"/>
            <a:ext cx="6458344" cy="6043833"/>
          </a:xfrm>
          <a:prstGeom prst="rect">
            <a:avLst/>
          </a:prstGeom>
        </p:spPr>
      </p:pic>
    </p:spTree>
    <p:extLst>
      <p:ext uri="{BB962C8B-B14F-4D97-AF65-F5344CB8AC3E}">
        <p14:creationId xmlns:p14="http://schemas.microsoft.com/office/powerpoint/2010/main" val="985575301"/>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D5C20FE-6F0A-41C0-A940-A3E67FFD77CF}"/>
              </a:ext>
            </a:extLst>
          </p:cNvPr>
          <p:cNvSpPr txBox="1">
            <a:spLocks/>
          </p:cNvSpPr>
          <p:nvPr/>
        </p:nvSpPr>
        <p:spPr>
          <a:xfrm>
            <a:off x="2667074" y="2605849"/>
            <a:ext cx="7766936" cy="164630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8000" b="1" dirty="0">
                <a:effectLst>
                  <a:outerShdw blurRad="38100" dist="38100" dir="2700000" algn="tl">
                    <a:srgbClr val="000000">
                      <a:alpha val="43137"/>
                    </a:srgbClr>
                  </a:outerShdw>
                </a:effectLst>
                <a:latin typeface="Comic Sans MS" panose="030F0702030302020204" pitchFamily="66" charset="0"/>
              </a:rPr>
              <a:t>Thank You…!!!</a:t>
            </a:r>
          </a:p>
        </p:txBody>
      </p:sp>
      <p:pic>
        <p:nvPicPr>
          <p:cNvPr id="7" name="Picture 6">
            <a:extLst>
              <a:ext uri="{FF2B5EF4-FFF2-40B4-BE49-F238E27FC236}">
                <a16:creationId xmlns:a16="http://schemas.microsoft.com/office/drawing/2014/main" id="{22DC3B9D-C3C0-4FD1-8861-59DCF9365117}"/>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5861" y="6031591"/>
            <a:ext cx="3982426" cy="826409"/>
          </a:xfrm>
          <a:prstGeom prst="rect">
            <a:avLst/>
          </a:prstGeom>
          <a:noFill/>
          <a:ln>
            <a:noFill/>
          </a:ln>
        </p:spPr>
      </p:pic>
    </p:spTree>
    <p:extLst>
      <p:ext uri="{BB962C8B-B14F-4D97-AF65-F5344CB8AC3E}">
        <p14:creationId xmlns:p14="http://schemas.microsoft.com/office/powerpoint/2010/main" val="2466222062"/>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6911</TotalTime>
  <Words>899</Words>
  <Application>Microsoft Office PowerPoint</Application>
  <PresentationFormat>Widescreen</PresentationFormat>
  <Paragraphs>75</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Bahnschrift Condensed</vt:lpstr>
      <vt:lpstr>Calibri</vt:lpstr>
      <vt:lpstr>Calibri (Body)</vt:lpstr>
      <vt:lpstr>Calibri Light</vt:lpstr>
      <vt:lpstr>Comic Sans MS</vt:lpstr>
      <vt:lpstr>Helvetica Neue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Terrin Hasanka Minuwandeniya</dc:creator>
  <cp:lastModifiedBy>Terrin Hasanka Minuwandeniya</cp:lastModifiedBy>
  <cp:revision>180</cp:revision>
  <dcterms:created xsi:type="dcterms:W3CDTF">2022-02-10T03:44:46Z</dcterms:created>
  <dcterms:modified xsi:type="dcterms:W3CDTF">2023-12-02T14:23:39Z</dcterms:modified>
</cp:coreProperties>
</file>