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97" r:id="rId3"/>
    <p:sldId id="318" r:id="rId4"/>
    <p:sldId id="321" r:id="rId5"/>
    <p:sldId id="320" r:id="rId6"/>
    <p:sldId id="319" r:id="rId7"/>
    <p:sldId id="323" r:id="rId8"/>
    <p:sldId id="325" r:id="rId9"/>
    <p:sldId id="324" r:id="rId10"/>
    <p:sldId id="327" r:id="rId11"/>
    <p:sldId id="326" r:id="rId12"/>
    <p:sldId id="322" r:id="rId13"/>
    <p:sldId id="331" r:id="rId14"/>
    <p:sldId id="330"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n Hasanka Minuwandeniya" initials="THM" lastIdx="1" clrIdx="0">
    <p:extLst>
      <p:ext uri="{19B8F6BF-5375-455C-9EA6-DF929625EA0E}">
        <p15:presenceInfo xmlns:p15="http://schemas.microsoft.com/office/powerpoint/2012/main" userId="a43c63f05358f6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2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DC8D-E346-42C9-9707-F3B2415FA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9DB0A-A358-4506-A316-121DDB62A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5D6956-C07F-4D96-BBA2-69883E957646}"/>
              </a:ext>
            </a:extLst>
          </p:cNvPr>
          <p:cNvSpPr>
            <a:spLocks noGrp="1"/>
          </p:cNvSpPr>
          <p:nvPr>
            <p:ph type="dt" sz="half" idx="10"/>
          </p:nvPr>
        </p:nvSpPr>
        <p:spPr/>
        <p:txBody>
          <a:bodyPr/>
          <a:lstStyle/>
          <a:p>
            <a:fld id="{B61BEF0D-F0BB-DE4B-95CE-6DB70DBA9567}" type="datetimeFigureOut">
              <a:rPr lang="en-US" smtClean="0"/>
              <a:pPr/>
              <a:t>27-Nov-23</a:t>
            </a:fld>
            <a:endParaRPr lang="en-US" dirty="0"/>
          </a:p>
        </p:txBody>
      </p:sp>
      <p:sp>
        <p:nvSpPr>
          <p:cNvPr id="5" name="Footer Placeholder 4">
            <a:extLst>
              <a:ext uri="{FF2B5EF4-FFF2-40B4-BE49-F238E27FC236}">
                <a16:creationId xmlns:a16="http://schemas.microsoft.com/office/drawing/2014/main" id="{2037DDFE-2291-47C4-B7A6-9FB06CB53A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667C04-5B22-4EB4-9963-F978903081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0927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E34B-2359-46ED-9ECA-9F541A78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FE8A0-097E-48BE-8E5C-EE0C5E7B97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CF5BD-0138-4CE2-A86D-34735B2B33DD}"/>
              </a:ext>
            </a:extLst>
          </p:cNvPr>
          <p:cNvSpPr>
            <a:spLocks noGrp="1"/>
          </p:cNvSpPr>
          <p:nvPr>
            <p:ph type="dt" sz="half" idx="10"/>
          </p:nvPr>
        </p:nvSpPr>
        <p:spPr/>
        <p:txBody>
          <a:bodyPr/>
          <a:lstStyle/>
          <a:p>
            <a:fld id="{55C6B4A9-1611-4792-9094-5F34BCA07E0B}" type="datetimeFigureOut">
              <a:rPr lang="en-US" smtClean="0"/>
              <a:t>27-Nov-23</a:t>
            </a:fld>
            <a:endParaRPr lang="en-US" dirty="0"/>
          </a:p>
        </p:txBody>
      </p:sp>
      <p:sp>
        <p:nvSpPr>
          <p:cNvPr id="5" name="Footer Placeholder 4">
            <a:extLst>
              <a:ext uri="{FF2B5EF4-FFF2-40B4-BE49-F238E27FC236}">
                <a16:creationId xmlns:a16="http://schemas.microsoft.com/office/drawing/2014/main" id="{165CB2D1-BA50-4476-B08A-F011F3734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04B04-11A6-409A-A611-9B4929DCE40A}"/>
              </a:ext>
            </a:extLst>
          </p:cNvPr>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0583357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51556-54BD-4060-81B9-06E7133A5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E813E-7CA0-4A09-9B1A-E03299E339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23BF4-8E50-450B-AD99-533A02A9504E}"/>
              </a:ext>
            </a:extLst>
          </p:cNvPr>
          <p:cNvSpPr>
            <a:spLocks noGrp="1"/>
          </p:cNvSpPr>
          <p:nvPr>
            <p:ph type="dt" sz="half" idx="10"/>
          </p:nvPr>
        </p:nvSpPr>
        <p:spPr/>
        <p:txBody>
          <a:bodyPr/>
          <a:lstStyle/>
          <a:p>
            <a:fld id="{B61BEF0D-F0BB-DE4B-95CE-6DB70DBA9567}" type="datetimeFigureOut">
              <a:rPr lang="en-US" smtClean="0"/>
              <a:pPr/>
              <a:t>27-Nov-23</a:t>
            </a:fld>
            <a:endParaRPr lang="en-US" dirty="0"/>
          </a:p>
        </p:txBody>
      </p:sp>
      <p:sp>
        <p:nvSpPr>
          <p:cNvPr id="5" name="Footer Placeholder 4">
            <a:extLst>
              <a:ext uri="{FF2B5EF4-FFF2-40B4-BE49-F238E27FC236}">
                <a16:creationId xmlns:a16="http://schemas.microsoft.com/office/drawing/2014/main" id="{C7D5A864-78EB-44C6-BC62-B660D4218E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13777E-82AB-4F00-B31A-A13F4BA9C2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8683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430F-E01A-4C0E-8543-AE308062A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9527C-7A36-49E3-97EB-12AF620C2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C8DE-F155-4C15-939E-ACFE1C1BD842}"/>
              </a:ext>
            </a:extLst>
          </p:cNvPr>
          <p:cNvSpPr>
            <a:spLocks noGrp="1"/>
          </p:cNvSpPr>
          <p:nvPr>
            <p:ph type="dt" sz="half" idx="10"/>
          </p:nvPr>
        </p:nvSpPr>
        <p:spPr/>
        <p:txBody>
          <a:bodyPr/>
          <a:lstStyle/>
          <a:p>
            <a:fld id="{42A54C80-263E-416B-A8E0-580EDEADCBDC}" type="datetimeFigureOut">
              <a:rPr lang="en-US" smtClean="0"/>
              <a:t>27-Nov-23</a:t>
            </a:fld>
            <a:endParaRPr lang="en-US" dirty="0"/>
          </a:p>
        </p:txBody>
      </p:sp>
      <p:sp>
        <p:nvSpPr>
          <p:cNvPr id="5" name="Footer Placeholder 4">
            <a:extLst>
              <a:ext uri="{FF2B5EF4-FFF2-40B4-BE49-F238E27FC236}">
                <a16:creationId xmlns:a16="http://schemas.microsoft.com/office/drawing/2014/main" id="{E4B80B34-2277-40E8-9B6F-ED99DBFC4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4A009-5DD9-4F7E-915C-E9A1AA1B68A7}"/>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758624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CE8-A4C0-40FE-A498-4D3D4CFC18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02BEF-83CC-4203-9302-AA06F27E4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4061ED-ED8F-4D33-81D3-43A965FD8C83}"/>
              </a:ext>
            </a:extLst>
          </p:cNvPr>
          <p:cNvSpPr>
            <a:spLocks noGrp="1"/>
          </p:cNvSpPr>
          <p:nvPr>
            <p:ph type="dt" sz="half" idx="10"/>
          </p:nvPr>
        </p:nvSpPr>
        <p:spPr/>
        <p:txBody>
          <a:bodyPr/>
          <a:lstStyle/>
          <a:p>
            <a:fld id="{B61BEF0D-F0BB-DE4B-95CE-6DB70DBA9567}" type="datetimeFigureOut">
              <a:rPr lang="en-US" smtClean="0"/>
              <a:pPr/>
              <a:t>27-Nov-23</a:t>
            </a:fld>
            <a:endParaRPr lang="en-US" dirty="0"/>
          </a:p>
        </p:txBody>
      </p:sp>
      <p:sp>
        <p:nvSpPr>
          <p:cNvPr id="5" name="Footer Placeholder 4">
            <a:extLst>
              <a:ext uri="{FF2B5EF4-FFF2-40B4-BE49-F238E27FC236}">
                <a16:creationId xmlns:a16="http://schemas.microsoft.com/office/drawing/2014/main" id="{9B0E3A51-3082-47E3-B27A-70F00054BF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A162D2-F732-454E-8902-BFE18759BE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6366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7B37A-8014-4A13-9A67-E05F3343A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C829-39E1-4905-A7C4-61ED16B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660C8-A1B9-4F95-96AB-B3AC8F3D1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331517-8EEE-4690-8EA5-CBE543B241B4}"/>
              </a:ext>
            </a:extLst>
          </p:cNvPr>
          <p:cNvSpPr>
            <a:spLocks noGrp="1"/>
          </p:cNvSpPr>
          <p:nvPr>
            <p:ph type="dt" sz="half" idx="10"/>
          </p:nvPr>
        </p:nvSpPr>
        <p:spPr/>
        <p:txBody>
          <a:bodyPr/>
          <a:lstStyle/>
          <a:p>
            <a:fld id="{42A54C80-263E-416B-A8E0-580EDEADCBDC}" type="datetimeFigureOut">
              <a:rPr lang="en-US" smtClean="0"/>
              <a:t>27-Nov-23</a:t>
            </a:fld>
            <a:endParaRPr lang="en-US" dirty="0"/>
          </a:p>
        </p:txBody>
      </p:sp>
      <p:sp>
        <p:nvSpPr>
          <p:cNvPr id="6" name="Footer Placeholder 5">
            <a:extLst>
              <a:ext uri="{FF2B5EF4-FFF2-40B4-BE49-F238E27FC236}">
                <a16:creationId xmlns:a16="http://schemas.microsoft.com/office/drawing/2014/main" id="{4D8133C0-44B7-4130-877F-44B3BA85CB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9CFA40-1A6B-4489-9222-3B955E8142BE}"/>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56821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09A8-B5A3-4065-87DA-75556DEDA7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CD9305-5ADF-40CC-860E-D2D2F889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36D2D4-C118-4916-84E3-0034B69484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460243-E62A-4925-BF7D-948931C7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E0C0C7-25F9-492D-B649-AE0D0FA3C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8AC731-C490-4432-BCD6-514F65F0D65B}"/>
              </a:ext>
            </a:extLst>
          </p:cNvPr>
          <p:cNvSpPr>
            <a:spLocks noGrp="1"/>
          </p:cNvSpPr>
          <p:nvPr>
            <p:ph type="dt" sz="half" idx="10"/>
          </p:nvPr>
        </p:nvSpPr>
        <p:spPr/>
        <p:txBody>
          <a:bodyPr/>
          <a:lstStyle/>
          <a:p>
            <a:fld id="{B61BEF0D-F0BB-DE4B-95CE-6DB70DBA9567}" type="datetimeFigureOut">
              <a:rPr lang="en-US" smtClean="0"/>
              <a:pPr/>
              <a:t>27-Nov-23</a:t>
            </a:fld>
            <a:endParaRPr lang="en-US" dirty="0"/>
          </a:p>
        </p:txBody>
      </p:sp>
      <p:sp>
        <p:nvSpPr>
          <p:cNvPr id="8" name="Footer Placeholder 7">
            <a:extLst>
              <a:ext uri="{FF2B5EF4-FFF2-40B4-BE49-F238E27FC236}">
                <a16:creationId xmlns:a16="http://schemas.microsoft.com/office/drawing/2014/main" id="{57E71C3B-0A73-4B63-A988-3D1B0CC4DD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4931DD-C5F1-4987-A1B3-D72FF3E75F1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9327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71EB-ABC4-4A4E-AEFE-3DC4857EAE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0ACA96-15F3-4C3A-8865-53EFC5F28FCF}"/>
              </a:ext>
            </a:extLst>
          </p:cNvPr>
          <p:cNvSpPr>
            <a:spLocks noGrp="1"/>
          </p:cNvSpPr>
          <p:nvPr>
            <p:ph type="dt" sz="half" idx="10"/>
          </p:nvPr>
        </p:nvSpPr>
        <p:spPr/>
        <p:txBody>
          <a:bodyPr/>
          <a:lstStyle/>
          <a:p>
            <a:fld id="{B61BEF0D-F0BB-DE4B-95CE-6DB70DBA9567}" type="datetimeFigureOut">
              <a:rPr lang="en-US" smtClean="0"/>
              <a:pPr/>
              <a:t>27-Nov-23</a:t>
            </a:fld>
            <a:endParaRPr lang="en-US" dirty="0"/>
          </a:p>
        </p:txBody>
      </p:sp>
      <p:sp>
        <p:nvSpPr>
          <p:cNvPr id="4" name="Footer Placeholder 3">
            <a:extLst>
              <a:ext uri="{FF2B5EF4-FFF2-40B4-BE49-F238E27FC236}">
                <a16:creationId xmlns:a16="http://schemas.microsoft.com/office/drawing/2014/main" id="{AF47102F-0AEC-4145-9BE4-059CE2F2DAC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38021-770C-402D-B994-7C91ECB8DAB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934700"/>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12C2C4-5F0D-448C-8382-579330808C42}"/>
              </a:ext>
            </a:extLst>
          </p:cNvPr>
          <p:cNvSpPr>
            <a:spLocks noGrp="1"/>
          </p:cNvSpPr>
          <p:nvPr>
            <p:ph type="dt" sz="half" idx="10"/>
          </p:nvPr>
        </p:nvSpPr>
        <p:spPr/>
        <p:txBody>
          <a:bodyPr/>
          <a:lstStyle/>
          <a:p>
            <a:fld id="{B61BEF0D-F0BB-DE4B-95CE-6DB70DBA9567}" type="datetimeFigureOut">
              <a:rPr lang="en-US" smtClean="0"/>
              <a:pPr/>
              <a:t>27-Nov-23</a:t>
            </a:fld>
            <a:endParaRPr lang="en-US" dirty="0"/>
          </a:p>
        </p:txBody>
      </p:sp>
      <p:sp>
        <p:nvSpPr>
          <p:cNvPr id="3" name="Footer Placeholder 2">
            <a:extLst>
              <a:ext uri="{FF2B5EF4-FFF2-40B4-BE49-F238E27FC236}">
                <a16:creationId xmlns:a16="http://schemas.microsoft.com/office/drawing/2014/main" id="{51BF1C2A-833C-4D9F-823B-215696F9AD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5C4BD0B-008F-4F07-8FED-48FD67BF04D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96730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0E3B3-6994-4210-9DFC-871E50F5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C367AB-6014-49AB-89DF-F7040D47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29398-4220-4721-AC6F-663F15F07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E7571-1FB8-4B19-B89A-CEE96EB593B4}"/>
              </a:ext>
            </a:extLst>
          </p:cNvPr>
          <p:cNvSpPr>
            <a:spLocks noGrp="1"/>
          </p:cNvSpPr>
          <p:nvPr>
            <p:ph type="dt" sz="half" idx="10"/>
          </p:nvPr>
        </p:nvSpPr>
        <p:spPr/>
        <p:txBody>
          <a:bodyPr/>
          <a:lstStyle/>
          <a:p>
            <a:fld id="{42A54C80-263E-416B-A8E0-580EDEADCBDC}" type="datetimeFigureOut">
              <a:rPr lang="en-US" smtClean="0"/>
              <a:t>27-Nov-23</a:t>
            </a:fld>
            <a:endParaRPr lang="en-US" dirty="0"/>
          </a:p>
        </p:txBody>
      </p:sp>
      <p:sp>
        <p:nvSpPr>
          <p:cNvPr id="6" name="Footer Placeholder 5">
            <a:extLst>
              <a:ext uri="{FF2B5EF4-FFF2-40B4-BE49-F238E27FC236}">
                <a16:creationId xmlns:a16="http://schemas.microsoft.com/office/drawing/2014/main" id="{FB3D304B-46F7-41E5-B58C-CFC8B5D59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4CC84B-6630-4F43-BDA4-3DFB0FB7BB4B}"/>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2501840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449F-68C9-4507-AB9D-9493584B8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C6EDA-725C-4AEF-81B9-9249921AC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9A116-8806-4DD9-A18F-A8BFF9296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467FA5-2F93-4B70-80B6-59F00A5536A7}"/>
              </a:ext>
            </a:extLst>
          </p:cNvPr>
          <p:cNvSpPr>
            <a:spLocks noGrp="1"/>
          </p:cNvSpPr>
          <p:nvPr>
            <p:ph type="dt" sz="half" idx="10"/>
          </p:nvPr>
        </p:nvSpPr>
        <p:spPr/>
        <p:txBody>
          <a:bodyPr/>
          <a:lstStyle/>
          <a:p>
            <a:fld id="{B61BEF0D-F0BB-DE4B-95CE-6DB70DBA9567}" type="datetimeFigureOut">
              <a:rPr lang="en-US" smtClean="0"/>
              <a:pPr/>
              <a:t>27-Nov-23</a:t>
            </a:fld>
            <a:endParaRPr lang="en-US" dirty="0"/>
          </a:p>
        </p:txBody>
      </p:sp>
      <p:sp>
        <p:nvSpPr>
          <p:cNvPr id="6" name="Footer Placeholder 5">
            <a:extLst>
              <a:ext uri="{FF2B5EF4-FFF2-40B4-BE49-F238E27FC236}">
                <a16:creationId xmlns:a16="http://schemas.microsoft.com/office/drawing/2014/main" id="{8FAD8D04-06F7-45D2-B341-83DF03E80E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A524-A2A6-44D9-9823-DD0FD629B19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07513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911A4E-3888-43A0-86C4-589E111F5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9352A-6D6A-4359-B61B-B55E9771A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69B8-E18B-48A4-A737-0B99DE13E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27-Nov-23</a:t>
            </a:fld>
            <a:endParaRPr lang="en-US" dirty="0"/>
          </a:p>
        </p:txBody>
      </p:sp>
      <p:sp>
        <p:nvSpPr>
          <p:cNvPr id="5" name="Footer Placeholder 4">
            <a:extLst>
              <a:ext uri="{FF2B5EF4-FFF2-40B4-BE49-F238E27FC236}">
                <a16:creationId xmlns:a16="http://schemas.microsoft.com/office/drawing/2014/main" id="{659F8C16-A08F-44FC-AC63-B1CCCEDDB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5782A5-BE8C-4308-A971-11C61896D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875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19F41-EE7C-4516-A5E1-DCAE61C612CC}"/>
              </a:ext>
            </a:extLst>
          </p:cNvPr>
          <p:cNvSpPr/>
          <p:nvPr/>
        </p:nvSpPr>
        <p:spPr>
          <a:xfrm>
            <a:off x="547255" y="1997839"/>
            <a:ext cx="11097490" cy="2862322"/>
          </a:xfrm>
          <a:prstGeom prst="rect">
            <a:avLst/>
          </a:prstGeom>
        </p:spPr>
        <p:txBody>
          <a:bodyPr wrap="square">
            <a:spAutoFit/>
          </a:bodyPr>
          <a:lstStyle/>
          <a:p>
            <a:r>
              <a:rPr lang="en-US" sz="6400" b="1" dirty="0">
                <a:solidFill>
                  <a:schemeClr val="tx2">
                    <a:lumMod val="75000"/>
                  </a:schemeClr>
                </a:solidFill>
                <a:effectLst>
                  <a:outerShdw blurRad="38100" dist="38100" dir="2700000" algn="tl">
                    <a:srgbClr val="000000">
                      <a:alpha val="43137"/>
                    </a:srgbClr>
                  </a:outerShdw>
                </a:effectLst>
              </a:rPr>
              <a:t>  </a:t>
            </a:r>
            <a:r>
              <a:rPr lang="en-US" sz="8000" b="1" dirty="0">
                <a:solidFill>
                  <a:schemeClr val="tx2">
                    <a:lumMod val="75000"/>
                  </a:schemeClr>
                </a:solidFill>
                <a:effectLst>
                  <a:outerShdw blurRad="38100" dist="38100" dir="2700000" algn="tl">
                    <a:srgbClr val="000000">
                      <a:alpha val="43137"/>
                    </a:srgbClr>
                  </a:outerShdw>
                </a:effectLst>
              </a:rPr>
              <a:t>IELTS Academic Writing</a:t>
            </a:r>
            <a:endParaRPr lang="en-US" sz="6000" b="1" dirty="0">
              <a:solidFill>
                <a:schemeClr val="tx2">
                  <a:lumMod val="75000"/>
                </a:schemeClr>
              </a:solidFill>
              <a:effectLst>
                <a:outerShdw blurRad="38100" dist="38100" dir="2700000" algn="tl">
                  <a:srgbClr val="000000">
                    <a:alpha val="43137"/>
                  </a:srgbClr>
                </a:outerShdw>
              </a:effectLst>
            </a:endParaRPr>
          </a:p>
          <a:p>
            <a:r>
              <a:rPr lang="en-US" sz="6000" b="1" dirty="0">
                <a:solidFill>
                  <a:schemeClr val="tx2">
                    <a:lumMod val="75000"/>
                  </a:schemeClr>
                </a:solidFill>
                <a:effectLst>
                  <a:outerShdw blurRad="38100" dist="38100" dir="2700000" algn="tl">
                    <a:srgbClr val="000000">
                      <a:alpha val="43137"/>
                    </a:srgbClr>
                  </a:outerShdw>
                </a:effectLst>
              </a:rPr>
              <a:t>             Writing Tasks 2 Tips 	</a:t>
            </a:r>
            <a:r>
              <a:rPr lang="en-US" sz="4000" b="1"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endParaRPr lang="en-US" sz="3600" b="1" dirty="0">
              <a:solidFill>
                <a:srgbClr val="002060"/>
              </a:solidFill>
              <a:effectLst>
                <a:outerShdw blurRad="38100" dist="38100" dir="2700000" algn="tl">
                  <a:srgbClr val="000000">
                    <a:alpha val="43137"/>
                  </a:srgbClr>
                </a:outerShdw>
              </a:effectLst>
              <a:latin typeface="Bahnschrift Condensed" panose="020B0502040204020203" pitchFamily="34" charset="0"/>
            </a:endParaRPr>
          </a:p>
        </p:txBody>
      </p:sp>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72882288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3" name="Picture 2">
            <a:extLst>
              <a:ext uri="{FF2B5EF4-FFF2-40B4-BE49-F238E27FC236}">
                <a16:creationId xmlns:a16="http://schemas.microsoft.com/office/drawing/2014/main" id="{38035C68-F9B7-4A4A-9FB0-569929422055}"/>
              </a:ext>
            </a:extLst>
          </p:cNvPr>
          <p:cNvPicPr>
            <a:picLocks noChangeAspect="1"/>
          </p:cNvPicPr>
          <p:nvPr/>
        </p:nvPicPr>
        <p:blipFill>
          <a:blip r:embed="rId4"/>
          <a:stretch>
            <a:fillRect/>
          </a:stretch>
        </p:blipFill>
        <p:spPr>
          <a:xfrm>
            <a:off x="1324245" y="714375"/>
            <a:ext cx="9543509" cy="2910181"/>
          </a:xfrm>
          <a:prstGeom prst="rect">
            <a:avLst/>
          </a:prstGeom>
        </p:spPr>
      </p:pic>
    </p:spTree>
    <p:extLst>
      <p:ext uri="{BB962C8B-B14F-4D97-AF65-F5344CB8AC3E}">
        <p14:creationId xmlns:p14="http://schemas.microsoft.com/office/powerpoint/2010/main" val="250964336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FC021F61-0AB1-4201-B066-1A136F289F08}"/>
              </a:ext>
            </a:extLst>
          </p:cNvPr>
          <p:cNvSpPr/>
          <p:nvPr/>
        </p:nvSpPr>
        <p:spPr>
          <a:xfrm>
            <a:off x="363416" y="1290292"/>
            <a:ext cx="11465168" cy="4832092"/>
          </a:xfrm>
          <a:prstGeom prst="rect">
            <a:avLst/>
          </a:prstGeom>
        </p:spPr>
        <p:txBody>
          <a:bodyPr wrap="square">
            <a:spAutoFit/>
          </a:bodyPr>
          <a:lstStyle/>
          <a:p>
            <a:pPr fontAlgn="base"/>
            <a:r>
              <a:rPr lang="en-US" sz="2400" b="1" dirty="0">
                <a:solidFill>
                  <a:srgbClr val="333333"/>
                </a:solidFill>
                <a:latin typeface="proxima-nova-bold"/>
              </a:rPr>
              <a:t>Step 5: Use a range of vocabulary</a:t>
            </a:r>
          </a:p>
          <a:p>
            <a:pPr fontAlgn="base"/>
            <a:endParaRPr lang="en-US" sz="2400" b="1" dirty="0">
              <a:solidFill>
                <a:srgbClr val="333333"/>
              </a:solidFill>
              <a:latin typeface="proxima-nova-bold"/>
            </a:endParaRPr>
          </a:p>
          <a:p>
            <a:pPr fontAlgn="base"/>
            <a:r>
              <a:rPr lang="en-US" sz="2000" dirty="0">
                <a:solidFill>
                  <a:srgbClr val="36384E"/>
                </a:solidFill>
                <a:latin typeface="proxima-nova"/>
              </a:rPr>
              <a:t>Writing is a means of communicating your thoughts and ideas to the reader. Therefore, make use of vocabulary that is easy to understand. Also, only use words that you can easily spell. Use words that go naturally together – collocation, and include idiomatic language/phrasal verbs in your essay. This proves to the examiner that you can use a range of vocabulary. And finally, check for spelling errors and typos after you complete your writing task. </a:t>
            </a:r>
          </a:p>
          <a:p>
            <a:pPr fontAlgn="base"/>
            <a:endParaRPr lang="en-US" sz="2000" dirty="0">
              <a:solidFill>
                <a:srgbClr val="36384E"/>
              </a:solidFill>
              <a:latin typeface="proxima-nova"/>
            </a:endParaRPr>
          </a:p>
          <a:p>
            <a:pPr fontAlgn="base"/>
            <a:r>
              <a:rPr lang="en-US" sz="2000" dirty="0">
                <a:solidFill>
                  <a:srgbClr val="36384E"/>
                </a:solidFill>
                <a:latin typeface="proxima-nova"/>
              </a:rPr>
              <a:t>Examples of collocation: </a:t>
            </a:r>
          </a:p>
          <a:p>
            <a:pPr marL="576263" fontAlgn="base">
              <a:buFont typeface="Arial" panose="020B0604020202020204" pitchFamily="34" charset="0"/>
              <a:buChar char="•"/>
            </a:pPr>
            <a:r>
              <a:rPr lang="en-US" sz="2000" dirty="0">
                <a:solidFill>
                  <a:srgbClr val="36384E"/>
                </a:solidFill>
                <a:latin typeface="proxima-nova"/>
              </a:rPr>
              <a:t>Tourist attraction  </a:t>
            </a:r>
          </a:p>
          <a:p>
            <a:pPr marL="576263" fontAlgn="base">
              <a:buFont typeface="Arial" panose="020B0604020202020204" pitchFamily="34" charset="0"/>
              <a:buChar char="•"/>
            </a:pPr>
            <a:r>
              <a:rPr lang="en-US" sz="2000" dirty="0">
                <a:solidFill>
                  <a:srgbClr val="36384E"/>
                </a:solidFill>
                <a:latin typeface="proxima-nova"/>
              </a:rPr>
              <a:t>Alternate ways  </a:t>
            </a:r>
          </a:p>
          <a:p>
            <a:pPr marL="576263" fontAlgn="base">
              <a:buFont typeface="Arial" panose="020B0604020202020204" pitchFamily="34" charset="0"/>
              <a:buChar char="•"/>
            </a:pPr>
            <a:r>
              <a:rPr lang="en-US" sz="2000" dirty="0">
                <a:solidFill>
                  <a:srgbClr val="36384E"/>
                </a:solidFill>
                <a:latin typeface="proxima-nova"/>
              </a:rPr>
              <a:t>Rare species  </a:t>
            </a:r>
          </a:p>
          <a:p>
            <a:pPr marL="576263" fontAlgn="base">
              <a:buFont typeface="Arial" panose="020B0604020202020204" pitchFamily="34" charset="0"/>
              <a:buChar char="•"/>
            </a:pPr>
            <a:r>
              <a:rPr lang="en-US" sz="2000" dirty="0">
                <a:solidFill>
                  <a:srgbClr val="36384E"/>
                </a:solidFill>
                <a:latin typeface="proxima-nova"/>
              </a:rPr>
              <a:t>Natural habitat  </a:t>
            </a:r>
          </a:p>
          <a:p>
            <a:pPr marL="576263" fontAlgn="base">
              <a:buFont typeface="Arial" panose="020B0604020202020204" pitchFamily="34" charset="0"/>
              <a:buChar char="•"/>
            </a:pPr>
            <a:endParaRPr lang="en-US" sz="2000" b="0" i="0" u="none" strike="noStrike" dirty="0">
              <a:solidFill>
                <a:srgbClr val="36384E"/>
              </a:solidFill>
              <a:effectLst/>
              <a:latin typeface="proxima-nova"/>
            </a:endParaRPr>
          </a:p>
          <a:p>
            <a:pPr marL="576263" fontAlgn="base"/>
            <a:endParaRPr lang="en-US" sz="2000" b="0" i="0" u="none" strike="noStrike" dirty="0">
              <a:solidFill>
                <a:srgbClr val="36384E"/>
              </a:solidFill>
              <a:effectLst/>
              <a:latin typeface="proxima-nova"/>
            </a:endParaRPr>
          </a:p>
        </p:txBody>
      </p:sp>
      <p:sp>
        <p:nvSpPr>
          <p:cNvPr id="4" name="Rectangle 3">
            <a:extLst>
              <a:ext uri="{FF2B5EF4-FFF2-40B4-BE49-F238E27FC236}">
                <a16:creationId xmlns:a16="http://schemas.microsoft.com/office/drawing/2014/main" id="{F0BC68A2-8FC6-418F-ACCE-30F1062850DC}"/>
              </a:ext>
            </a:extLst>
          </p:cNvPr>
          <p:cNvSpPr/>
          <p:nvPr/>
        </p:nvSpPr>
        <p:spPr>
          <a:xfrm>
            <a:off x="5106132" y="3855798"/>
            <a:ext cx="6096000" cy="1938992"/>
          </a:xfrm>
          <a:prstGeom prst="rect">
            <a:avLst/>
          </a:prstGeom>
        </p:spPr>
        <p:txBody>
          <a:bodyPr>
            <a:spAutoFit/>
          </a:bodyPr>
          <a:lstStyle/>
          <a:p>
            <a:pPr fontAlgn="base"/>
            <a:r>
              <a:rPr lang="en-US" sz="2000" dirty="0">
                <a:solidFill>
                  <a:srgbClr val="36384E"/>
                </a:solidFill>
                <a:latin typeface="proxima-nova"/>
              </a:rPr>
              <a:t>Examples of idiomatic language and phrasal verbs: </a:t>
            </a:r>
          </a:p>
          <a:p>
            <a:pPr marL="1027113" fontAlgn="base">
              <a:buFont typeface="Arial" panose="020B0604020202020204" pitchFamily="34" charset="0"/>
              <a:buChar char="•"/>
            </a:pPr>
            <a:r>
              <a:rPr lang="en-US" sz="2000" dirty="0">
                <a:solidFill>
                  <a:srgbClr val="36384E"/>
                </a:solidFill>
                <a:latin typeface="proxima-nova"/>
              </a:rPr>
              <a:t>To be cared for  </a:t>
            </a:r>
          </a:p>
          <a:p>
            <a:pPr marL="1027113" fontAlgn="base">
              <a:buFont typeface="Arial" panose="020B0604020202020204" pitchFamily="34" charset="0"/>
              <a:buChar char="•"/>
            </a:pPr>
            <a:r>
              <a:rPr lang="en-US" sz="2000" dirty="0">
                <a:solidFill>
                  <a:srgbClr val="36384E"/>
                </a:solidFill>
                <a:latin typeface="proxima-nova"/>
              </a:rPr>
              <a:t>Close down  </a:t>
            </a:r>
          </a:p>
          <a:p>
            <a:pPr marL="1027113" fontAlgn="base">
              <a:buFont typeface="Arial" panose="020B0604020202020204" pitchFamily="34" charset="0"/>
              <a:buChar char="•"/>
            </a:pPr>
            <a:r>
              <a:rPr lang="en-US" sz="2000" dirty="0">
                <a:solidFill>
                  <a:srgbClr val="36384E"/>
                </a:solidFill>
                <a:latin typeface="proxima-nova"/>
              </a:rPr>
              <a:t>Make money  </a:t>
            </a:r>
          </a:p>
          <a:p>
            <a:pPr marL="1027113" fontAlgn="base">
              <a:buFont typeface="Arial" panose="020B0604020202020204" pitchFamily="34" charset="0"/>
              <a:buChar char="•"/>
            </a:pPr>
            <a:r>
              <a:rPr lang="en-US" sz="2000" dirty="0">
                <a:solidFill>
                  <a:srgbClr val="36384E"/>
                </a:solidFill>
                <a:latin typeface="proxima-nova"/>
              </a:rPr>
              <a:t>Chance to see  </a:t>
            </a:r>
          </a:p>
          <a:p>
            <a:pPr marL="1027113" fontAlgn="base">
              <a:buFont typeface="Arial" panose="020B0604020202020204" pitchFamily="34" charset="0"/>
              <a:buChar char="•"/>
            </a:pPr>
            <a:r>
              <a:rPr lang="en-US" sz="2000" dirty="0">
                <a:solidFill>
                  <a:srgbClr val="36384E"/>
                </a:solidFill>
                <a:latin typeface="proxima-nova"/>
              </a:rPr>
              <a:t>Looked after</a:t>
            </a:r>
            <a:endParaRPr lang="en-US" sz="2000" b="0" i="0" u="none" strike="noStrike" dirty="0">
              <a:solidFill>
                <a:srgbClr val="36384E"/>
              </a:solidFill>
              <a:effectLst/>
              <a:latin typeface="proxima-nova"/>
            </a:endParaRPr>
          </a:p>
        </p:txBody>
      </p:sp>
    </p:spTree>
    <p:extLst>
      <p:ext uri="{BB962C8B-B14F-4D97-AF65-F5344CB8AC3E}">
        <p14:creationId xmlns:p14="http://schemas.microsoft.com/office/powerpoint/2010/main" val="291884847"/>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B90F52B6-D091-4743-9DA8-D3E29B6B2635}"/>
              </a:ext>
            </a:extLst>
          </p:cNvPr>
          <p:cNvSpPr/>
          <p:nvPr/>
        </p:nvSpPr>
        <p:spPr>
          <a:xfrm>
            <a:off x="433754" y="1656910"/>
            <a:ext cx="11324492" cy="5447645"/>
          </a:xfrm>
          <a:prstGeom prst="rect">
            <a:avLst/>
          </a:prstGeom>
        </p:spPr>
        <p:txBody>
          <a:bodyPr wrap="square">
            <a:spAutoFit/>
          </a:bodyPr>
          <a:lstStyle/>
          <a:p>
            <a:pPr fontAlgn="base"/>
            <a:r>
              <a:rPr lang="en-US" sz="2400" b="1" dirty="0">
                <a:solidFill>
                  <a:srgbClr val="333333"/>
                </a:solidFill>
                <a:latin typeface="proxima-nova-bold"/>
              </a:rPr>
              <a:t>Step 6: Use a range of grammatical structures correctly</a:t>
            </a:r>
          </a:p>
          <a:p>
            <a:pPr fontAlgn="base"/>
            <a:endParaRPr lang="en-US" sz="2400" b="1" dirty="0">
              <a:solidFill>
                <a:srgbClr val="333333"/>
              </a:solidFill>
              <a:latin typeface="proxima-nova-bold"/>
            </a:endParaRPr>
          </a:p>
          <a:p>
            <a:pPr fontAlgn="base"/>
            <a:r>
              <a:rPr lang="en-US" sz="2000" dirty="0">
                <a:solidFill>
                  <a:srgbClr val="36384E"/>
                </a:solidFill>
                <a:latin typeface="proxima-nova"/>
              </a:rPr>
              <a:t>When you are aiming for a band 7, you need to master both simple and complex sentences. And remember that you must produce frequent error-free sentences as well. So, how do you think you can achieve that? Yes, with practice. Try out sample test papers and analyze the mistakes you usually make. When you keep practicing different sentence structures, we are sure you are going to improve writing an essay on any given topic. </a:t>
            </a:r>
          </a:p>
          <a:p>
            <a:pPr fontAlgn="base"/>
            <a:endParaRPr lang="en-US" sz="2000" b="0" i="0" u="none" strike="noStrike" dirty="0">
              <a:solidFill>
                <a:srgbClr val="36384E"/>
              </a:solidFill>
              <a:effectLst/>
              <a:latin typeface="proxima-nova"/>
            </a:endParaRPr>
          </a:p>
          <a:p>
            <a:pPr fontAlgn="base"/>
            <a:endParaRPr lang="en-US" sz="2000" dirty="0">
              <a:solidFill>
                <a:srgbClr val="36384E"/>
              </a:solidFill>
              <a:latin typeface="proxima-nova"/>
            </a:endParaRPr>
          </a:p>
          <a:p>
            <a:pPr fontAlgn="base"/>
            <a:endParaRPr lang="en-US" sz="2000" b="0" i="0" u="none" strike="noStrike" dirty="0">
              <a:solidFill>
                <a:srgbClr val="36384E"/>
              </a:solidFill>
              <a:effectLst/>
              <a:latin typeface="proxima-nova"/>
            </a:endParaRPr>
          </a:p>
          <a:p>
            <a:pPr fontAlgn="base"/>
            <a:endParaRPr lang="en-US" sz="2000" dirty="0">
              <a:solidFill>
                <a:srgbClr val="36384E"/>
              </a:solidFill>
              <a:latin typeface="proxima-nova"/>
            </a:endParaRPr>
          </a:p>
          <a:p>
            <a:pPr fontAlgn="base"/>
            <a:endParaRPr lang="en-US" sz="2000" b="0" i="0" u="none" strike="noStrike" dirty="0">
              <a:solidFill>
                <a:srgbClr val="36384E"/>
              </a:solidFill>
              <a:effectLst/>
              <a:latin typeface="proxima-nova"/>
            </a:endParaRPr>
          </a:p>
          <a:p>
            <a:pPr fontAlgn="base"/>
            <a:endParaRPr lang="en-US" sz="2000" dirty="0">
              <a:solidFill>
                <a:srgbClr val="36384E"/>
              </a:solidFill>
              <a:latin typeface="proxima-nova"/>
            </a:endParaRPr>
          </a:p>
          <a:p>
            <a:pPr fontAlgn="base"/>
            <a:endParaRPr lang="en-US" sz="2000" b="0" i="0" u="none" strike="noStrike" dirty="0">
              <a:solidFill>
                <a:srgbClr val="36384E"/>
              </a:solidFill>
              <a:effectLst/>
              <a:latin typeface="proxima-nova"/>
            </a:endParaRPr>
          </a:p>
          <a:p>
            <a:pPr fontAlgn="base"/>
            <a:endParaRPr lang="en-US" sz="2000" dirty="0">
              <a:solidFill>
                <a:srgbClr val="36384E"/>
              </a:solidFill>
              <a:latin typeface="proxima-nova"/>
            </a:endParaRPr>
          </a:p>
          <a:p>
            <a:pPr fontAlgn="base"/>
            <a:endParaRPr lang="en-US" sz="2000" b="0" i="0" u="none" strike="noStrike" dirty="0">
              <a:solidFill>
                <a:srgbClr val="36384E"/>
              </a:solidFill>
              <a:effectLst/>
              <a:latin typeface="proxima-nova"/>
            </a:endParaRPr>
          </a:p>
          <a:p>
            <a:pPr fontAlgn="base"/>
            <a:endParaRPr lang="en-US" sz="2000" b="0" i="0" u="none" strike="noStrike" dirty="0">
              <a:solidFill>
                <a:srgbClr val="36384E"/>
              </a:solidFill>
              <a:effectLst/>
              <a:latin typeface="proxima-nova"/>
            </a:endParaRPr>
          </a:p>
        </p:txBody>
      </p:sp>
    </p:spTree>
    <p:extLst>
      <p:ext uri="{BB962C8B-B14F-4D97-AF65-F5344CB8AC3E}">
        <p14:creationId xmlns:p14="http://schemas.microsoft.com/office/powerpoint/2010/main" val="325734724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pic>
        <p:nvPicPr>
          <p:cNvPr id="4" name="Picture 3">
            <a:extLst>
              <a:ext uri="{FF2B5EF4-FFF2-40B4-BE49-F238E27FC236}">
                <a16:creationId xmlns:a16="http://schemas.microsoft.com/office/drawing/2014/main" id="{236FEFAB-7356-4B1D-9500-0B20249A16F9}"/>
              </a:ext>
            </a:extLst>
          </p:cNvPr>
          <p:cNvPicPr>
            <a:picLocks noChangeAspect="1"/>
          </p:cNvPicPr>
          <p:nvPr/>
        </p:nvPicPr>
        <p:blipFill>
          <a:blip r:embed="rId4"/>
          <a:stretch>
            <a:fillRect/>
          </a:stretch>
        </p:blipFill>
        <p:spPr>
          <a:xfrm>
            <a:off x="715158" y="714375"/>
            <a:ext cx="10761683" cy="5196656"/>
          </a:xfrm>
          <a:prstGeom prst="rect">
            <a:avLst/>
          </a:prstGeom>
        </p:spPr>
      </p:pic>
    </p:spTree>
    <p:extLst>
      <p:ext uri="{BB962C8B-B14F-4D97-AF65-F5344CB8AC3E}">
        <p14:creationId xmlns:p14="http://schemas.microsoft.com/office/powerpoint/2010/main" val="194145966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8061A184-DA59-4030-A048-AD93C4C70946}"/>
              </a:ext>
            </a:extLst>
          </p:cNvPr>
          <p:cNvSpPr/>
          <p:nvPr/>
        </p:nvSpPr>
        <p:spPr>
          <a:xfrm>
            <a:off x="349347" y="1232826"/>
            <a:ext cx="11493305" cy="5847755"/>
          </a:xfrm>
          <a:prstGeom prst="rect">
            <a:avLst/>
          </a:prstGeom>
        </p:spPr>
        <p:txBody>
          <a:bodyPr wrap="square">
            <a:spAutoFit/>
          </a:bodyPr>
          <a:lstStyle/>
          <a:p>
            <a:pPr fontAlgn="base"/>
            <a:r>
              <a:rPr lang="en-US" sz="2400" b="1" dirty="0">
                <a:solidFill>
                  <a:srgbClr val="333333"/>
                </a:solidFill>
                <a:latin typeface="proxima-nova-bold"/>
              </a:rPr>
              <a:t>Step 7: Check your essay thoroughly</a:t>
            </a:r>
          </a:p>
          <a:p>
            <a:pPr fontAlgn="base"/>
            <a:endParaRPr lang="en-US" b="1" dirty="0">
              <a:solidFill>
                <a:srgbClr val="333333"/>
              </a:solidFill>
              <a:latin typeface="proxima-nova-bold"/>
            </a:endParaRPr>
          </a:p>
          <a:p>
            <a:pPr fontAlgn="base"/>
            <a:r>
              <a:rPr lang="en-US" sz="2000" dirty="0">
                <a:solidFill>
                  <a:srgbClr val="36384E"/>
                </a:solidFill>
                <a:latin typeface="proxima-nova"/>
              </a:rPr>
              <a:t>Even after you produce a perfect essay, you may make careless spelling and grammatical mistakes. These can easily be eliminated if you check your essay thoroughly. Ask yourself the following questions once you complete your writing task. </a:t>
            </a:r>
          </a:p>
          <a:p>
            <a:pPr fontAlgn="base"/>
            <a:endParaRPr lang="en-US" sz="1200" dirty="0">
              <a:solidFill>
                <a:srgbClr val="36384E"/>
              </a:solidFill>
              <a:latin typeface="proxima-nova"/>
            </a:endParaRPr>
          </a:p>
          <a:p>
            <a:pPr marL="1082675" fontAlgn="base">
              <a:buFont typeface="Arial" panose="020B0604020202020204" pitchFamily="34" charset="0"/>
              <a:buChar char="•"/>
            </a:pPr>
            <a:r>
              <a:rPr lang="en-US" sz="2000" dirty="0">
                <a:solidFill>
                  <a:srgbClr val="36384E"/>
                </a:solidFill>
                <a:latin typeface="proxima-nova"/>
              </a:rPr>
              <a:t> Did I answer all parts? </a:t>
            </a:r>
          </a:p>
          <a:p>
            <a:pPr marL="1082675" fontAlgn="base">
              <a:buFont typeface="Arial" panose="020B0604020202020204" pitchFamily="34" charset="0"/>
              <a:buChar char="•"/>
            </a:pPr>
            <a:r>
              <a:rPr lang="en-US" sz="2000" dirty="0">
                <a:solidFill>
                  <a:srgbClr val="36384E"/>
                </a:solidFill>
                <a:latin typeface="proxima-nova"/>
              </a:rPr>
              <a:t> Did I use paragraphs? </a:t>
            </a:r>
          </a:p>
          <a:p>
            <a:pPr marL="1082675" fontAlgn="base">
              <a:buFont typeface="Arial" panose="020B0604020202020204" pitchFamily="34" charset="0"/>
              <a:buChar char="•"/>
            </a:pPr>
            <a:r>
              <a:rPr lang="en-US" sz="2000" dirty="0">
                <a:solidFill>
                  <a:srgbClr val="36384E"/>
                </a:solidFill>
                <a:latin typeface="proxima-nova"/>
              </a:rPr>
              <a:t> Did I use linkers? </a:t>
            </a:r>
          </a:p>
          <a:p>
            <a:pPr marL="1082675" fontAlgn="base">
              <a:buFont typeface="Arial" panose="020B0604020202020204" pitchFamily="34" charset="0"/>
              <a:buChar char="•"/>
            </a:pPr>
            <a:r>
              <a:rPr lang="en-US" sz="2000" dirty="0">
                <a:solidFill>
                  <a:srgbClr val="36384E"/>
                </a:solidFill>
                <a:latin typeface="proxima-nova"/>
              </a:rPr>
              <a:t> Did I use punctuation? </a:t>
            </a:r>
          </a:p>
          <a:p>
            <a:pPr marL="1082675" fontAlgn="base">
              <a:buFont typeface="Arial" panose="020B0604020202020204" pitchFamily="34" charset="0"/>
              <a:buChar char="•"/>
            </a:pPr>
            <a:r>
              <a:rPr lang="en-US" sz="2000" dirty="0">
                <a:solidFill>
                  <a:srgbClr val="36384E"/>
                </a:solidFill>
                <a:latin typeface="proxima-nova"/>
              </a:rPr>
              <a:t> Did I check my work? </a:t>
            </a:r>
          </a:p>
          <a:p>
            <a:pPr marL="1082675" fontAlgn="base">
              <a:buFont typeface="Arial" panose="020B0604020202020204" pitchFamily="34" charset="0"/>
              <a:buChar char="•"/>
            </a:pPr>
            <a:r>
              <a:rPr lang="en-US" sz="2000" dirty="0">
                <a:solidFill>
                  <a:srgbClr val="36384E"/>
                </a:solidFill>
                <a:latin typeface="proxima-nova"/>
              </a:rPr>
              <a:t> Is my spelling correct and did I use a range of vocabulary? </a:t>
            </a:r>
          </a:p>
          <a:p>
            <a:pPr marL="1082675" fontAlgn="base">
              <a:buFont typeface="Arial" panose="020B0604020202020204" pitchFamily="34" charset="0"/>
              <a:buChar char="•"/>
            </a:pPr>
            <a:r>
              <a:rPr lang="en-US" sz="2000" dirty="0">
                <a:solidFill>
                  <a:srgbClr val="36384E"/>
                </a:solidFill>
                <a:latin typeface="proxima-nova"/>
              </a:rPr>
              <a:t> Did I use complex sentence structures? </a:t>
            </a:r>
          </a:p>
          <a:p>
            <a:pPr fontAlgn="base"/>
            <a:endParaRPr lang="en-US" sz="2000" dirty="0">
              <a:solidFill>
                <a:srgbClr val="36384E"/>
              </a:solidFill>
              <a:latin typeface="proxima-nova"/>
            </a:endParaRPr>
          </a:p>
          <a:p>
            <a:pPr fontAlgn="base"/>
            <a:r>
              <a:rPr lang="en-US" sz="2000" dirty="0">
                <a:solidFill>
                  <a:srgbClr val="36384E"/>
                </a:solidFill>
                <a:latin typeface="proxima-nova"/>
              </a:rPr>
              <a:t>When you can answer to these questions positively, you are surely on your way to a band 7 score! </a:t>
            </a: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b="0" i="0" u="none" strike="noStrike" dirty="0">
              <a:solidFill>
                <a:srgbClr val="36384E"/>
              </a:solidFill>
              <a:effectLst/>
              <a:latin typeface="proxima-nova"/>
            </a:endParaRPr>
          </a:p>
        </p:txBody>
      </p:sp>
    </p:spTree>
    <p:extLst>
      <p:ext uri="{BB962C8B-B14F-4D97-AF65-F5344CB8AC3E}">
        <p14:creationId xmlns:p14="http://schemas.microsoft.com/office/powerpoint/2010/main" val="3632841679"/>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D5C20FE-6F0A-41C0-A940-A3E67FFD77CF}"/>
              </a:ext>
            </a:extLst>
          </p:cNvPr>
          <p:cNvSpPr txBox="1">
            <a:spLocks/>
          </p:cNvSpPr>
          <p:nvPr/>
        </p:nvSpPr>
        <p:spPr>
          <a:xfrm>
            <a:off x="2667074" y="2605849"/>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b="1" dirty="0">
                <a:effectLst>
                  <a:outerShdw blurRad="38100" dist="38100" dir="2700000" algn="tl">
                    <a:srgbClr val="000000">
                      <a:alpha val="43137"/>
                    </a:srgbClr>
                  </a:outerShdw>
                </a:effectLst>
                <a:latin typeface="Comic Sans MS" panose="030F0702030302020204" pitchFamily="66" charset="0"/>
              </a:rPr>
              <a:t>Thank You…!!!</a:t>
            </a:r>
          </a:p>
        </p:txBody>
      </p:sp>
      <p:pic>
        <p:nvPicPr>
          <p:cNvPr id="7" name="Picture 6">
            <a:extLst>
              <a:ext uri="{FF2B5EF4-FFF2-40B4-BE49-F238E27FC236}">
                <a16:creationId xmlns:a16="http://schemas.microsoft.com/office/drawing/2014/main" id="{22DC3B9D-C3C0-4FD1-8861-59DCF93651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31591"/>
            <a:ext cx="3982426" cy="826409"/>
          </a:xfrm>
          <a:prstGeom prst="rect">
            <a:avLst/>
          </a:prstGeom>
          <a:noFill/>
          <a:ln>
            <a:noFill/>
          </a:ln>
        </p:spPr>
      </p:pic>
    </p:spTree>
    <p:extLst>
      <p:ext uri="{BB962C8B-B14F-4D97-AF65-F5344CB8AC3E}">
        <p14:creationId xmlns:p14="http://schemas.microsoft.com/office/powerpoint/2010/main" val="246622206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8" name="Rectangle 7">
            <a:extLst>
              <a:ext uri="{FF2B5EF4-FFF2-40B4-BE49-F238E27FC236}">
                <a16:creationId xmlns:a16="http://schemas.microsoft.com/office/drawing/2014/main" id="{3D77D7BA-4D5E-41CA-8D50-CD278863A106}"/>
              </a:ext>
            </a:extLst>
          </p:cNvPr>
          <p:cNvSpPr/>
          <p:nvPr/>
        </p:nvSpPr>
        <p:spPr>
          <a:xfrm>
            <a:off x="356381" y="714375"/>
            <a:ext cx="11479237" cy="8009885"/>
          </a:xfrm>
          <a:prstGeom prst="rect">
            <a:avLst/>
          </a:prstGeom>
        </p:spPr>
        <p:txBody>
          <a:bodyPr wrap="square">
            <a:spAutoFit/>
          </a:bodyPr>
          <a:lstStyle/>
          <a:p>
            <a:pPr fontAlgn="base"/>
            <a:r>
              <a:rPr lang="en-US" sz="3600" b="1" dirty="0">
                <a:effectLst>
                  <a:outerShdw blurRad="38100" dist="38100" dir="2700000" algn="tl">
                    <a:srgbClr val="000000">
                      <a:alpha val="43137"/>
                    </a:srgbClr>
                  </a:outerShdw>
                </a:effectLst>
                <a:latin typeface="proxima-nova-bold"/>
              </a:rPr>
              <a:t>IELTS Writing Task 2: 7 steps towards a band 7</a:t>
            </a:r>
            <a:endParaRPr lang="en-US" sz="1100" b="1" dirty="0">
              <a:effectLst>
                <a:outerShdw blurRad="38100" dist="38100" dir="2700000" algn="tl">
                  <a:srgbClr val="000000">
                    <a:alpha val="43137"/>
                  </a:srgbClr>
                </a:outerShdw>
              </a:effectLst>
              <a:latin typeface="proxima-nova-bold"/>
            </a:endParaRPr>
          </a:p>
          <a:p>
            <a:pPr fontAlgn="base"/>
            <a:endParaRPr lang="en-US" sz="1050" b="1" dirty="0">
              <a:effectLst>
                <a:outerShdw blurRad="38100" dist="38100" dir="2700000" algn="tl">
                  <a:srgbClr val="000000">
                    <a:alpha val="43137"/>
                  </a:srgbClr>
                </a:outerShdw>
              </a:effectLst>
              <a:latin typeface="proxima-nova-bold"/>
            </a:endParaRPr>
          </a:p>
          <a:p>
            <a:pPr fontAlgn="base"/>
            <a:r>
              <a:rPr lang="en-US" sz="2000" dirty="0">
                <a:latin typeface="proxima-nova"/>
              </a:rPr>
              <a:t>For many of you, achieving that magic number in your IELTS Writing test can be a big challenge. Sometimes, all you need is a mentor who can guide you on how to approach the test. Here are 7 important steps that will help you achieve a band 7 in Writing.</a:t>
            </a:r>
          </a:p>
          <a:p>
            <a:pPr fontAlgn="base"/>
            <a:endParaRPr lang="en-US" sz="2000" u="none" strike="noStrike" dirty="0">
              <a:effectLst/>
              <a:latin typeface="proxima-nova"/>
            </a:endParaRPr>
          </a:p>
          <a:p>
            <a:pPr fontAlgn="base"/>
            <a:r>
              <a:rPr lang="en-US" sz="2000" dirty="0"/>
              <a:t>Follow these simple guidelines to help improve your writing skills.</a:t>
            </a:r>
            <a:endParaRPr lang="en-US" sz="2400" dirty="0">
              <a:latin typeface="proxima-nova"/>
            </a:endParaRPr>
          </a:p>
          <a:p>
            <a:pPr fontAlgn="base"/>
            <a:endParaRPr lang="en-US" sz="2000" u="none" strike="noStrike" dirty="0">
              <a:effectLst/>
              <a:latin typeface="proxima-nova"/>
            </a:endParaRPr>
          </a:p>
          <a:p>
            <a:pPr fontAlgn="base"/>
            <a:r>
              <a:rPr lang="en-US" sz="2400" b="1" dirty="0"/>
              <a:t>Step 1: Answer all parts of the question</a:t>
            </a:r>
          </a:p>
          <a:p>
            <a:pPr fontAlgn="base"/>
            <a:endParaRPr lang="en-US" sz="2400" b="1" dirty="0"/>
          </a:p>
          <a:p>
            <a:pPr fontAlgn="base"/>
            <a:r>
              <a:rPr lang="en-US" sz="2000" dirty="0"/>
              <a:t>IELTS Writing Task 2 requires you to write an essay in response to a statement, or premise. You must read the question carefully so that all parts are answered. For example, in the question below, you must do 3 things to achieve a higher band, showing the examiner that you are addressing all parts of the task. </a:t>
            </a:r>
          </a:p>
          <a:p>
            <a:pPr fontAlgn="base"/>
            <a:endParaRPr lang="en-US" sz="2000" dirty="0"/>
          </a:p>
          <a:p>
            <a:pPr marL="2630488" indent="-457200" fontAlgn="base">
              <a:buFont typeface="+mj-lt"/>
              <a:buAutoNum type="arabicPeriod"/>
            </a:pPr>
            <a:r>
              <a:rPr lang="en-US" sz="2000" dirty="0"/>
              <a:t>Present one view </a:t>
            </a:r>
          </a:p>
          <a:p>
            <a:pPr marL="2630488" indent="-457200" fontAlgn="base">
              <a:buFont typeface="+mj-lt"/>
              <a:buAutoNum type="arabicPeriod"/>
            </a:pPr>
            <a:r>
              <a:rPr lang="en-US" sz="2000" dirty="0"/>
              <a:t>Present the other view </a:t>
            </a:r>
          </a:p>
          <a:p>
            <a:pPr marL="2630488" indent="-457200" fontAlgn="base">
              <a:buFont typeface="+mj-lt"/>
              <a:buAutoNum type="arabicPeriod"/>
            </a:pPr>
            <a:r>
              <a:rPr lang="en-US" sz="2000" dirty="0"/>
              <a:t>Present your opinion </a:t>
            </a:r>
          </a:p>
          <a:p>
            <a:pPr fontAlgn="base"/>
            <a:endParaRPr lang="en-US" sz="2000" dirty="0">
              <a:latin typeface="proxima-nova"/>
            </a:endParaRPr>
          </a:p>
          <a:p>
            <a:pPr fontAlgn="base"/>
            <a:endParaRPr lang="en-US" sz="2000" u="none" strike="noStrike" dirty="0">
              <a:effectLst/>
              <a:latin typeface="proxima-nova"/>
            </a:endParaRPr>
          </a:p>
          <a:p>
            <a:pPr fontAlgn="base"/>
            <a:endParaRPr lang="en-US" sz="2000" dirty="0">
              <a:latin typeface="proxima-nova"/>
            </a:endParaRPr>
          </a:p>
          <a:p>
            <a:pPr fontAlgn="base"/>
            <a:endParaRPr lang="en-US" sz="2000" u="none" strike="noStrike" dirty="0">
              <a:effectLst/>
              <a:latin typeface="proxima-nova"/>
            </a:endParaRPr>
          </a:p>
          <a:p>
            <a:pPr fontAlgn="base"/>
            <a:endParaRPr lang="en-US" sz="2000" dirty="0">
              <a:latin typeface="proxima-nova"/>
            </a:endParaRPr>
          </a:p>
          <a:p>
            <a:pPr fontAlgn="base"/>
            <a:endParaRPr lang="en-US" sz="2000" u="none" strike="noStrike" dirty="0">
              <a:effectLst/>
              <a:latin typeface="proxima-nova"/>
            </a:endParaRPr>
          </a:p>
          <a:p>
            <a:pPr fontAlgn="base"/>
            <a:endParaRPr lang="en-US" sz="2000" dirty="0">
              <a:latin typeface="proxima-nova"/>
            </a:endParaRPr>
          </a:p>
          <a:p>
            <a:pPr fontAlgn="base"/>
            <a:endParaRPr lang="en-US" sz="2000" u="none" strike="noStrike" dirty="0">
              <a:effectLst/>
              <a:latin typeface="proxima-nova"/>
            </a:endParaRPr>
          </a:p>
        </p:txBody>
      </p:sp>
    </p:spTree>
    <p:extLst>
      <p:ext uri="{BB962C8B-B14F-4D97-AF65-F5344CB8AC3E}">
        <p14:creationId xmlns:p14="http://schemas.microsoft.com/office/powerpoint/2010/main" val="3895354704"/>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1A25F141-0823-4C05-A952-9E648FC82108}"/>
              </a:ext>
            </a:extLst>
          </p:cNvPr>
          <p:cNvSpPr/>
          <p:nvPr/>
        </p:nvSpPr>
        <p:spPr>
          <a:xfrm>
            <a:off x="276664" y="214422"/>
            <a:ext cx="11793416" cy="9356408"/>
          </a:xfrm>
          <a:prstGeom prst="rect">
            <a:avLst/>
          </a:prstGeom>
        </p:spPr>
        <p:txBody>
          <a:bodyPr wrap="square">
            <a:spAutoFit/>
          </a:bodyPr>
          <a:lstStyle/>
          <a:p>
            <a:pPr fontAlgn="base"/>
            <a:r>
              <a:rPr lang="en-US" sz="2800" b="1" dirty="0">
                <a:solidFill>
                  <a:srgbClr val="0070C0"/>
                </a:solidFill>
                <a:latin typeface="proxima-nova-bold"/>
              </a:rPr>
              <a:t>Example question:  </a:t>
            </a:r>
          </a:p>
          <a:p>
            <a:pPr fontAlgn="base"/>
            <a:endParaRPr lang="en-US" sz="2800" dirty="0">
              <a:solidFill>
                <a:srgbClr val="0070C0"/>
              </a:solidFill>
              <a:latin typeface="proxima-nova"/>
            </a:endParaRPr>
          </a:p>
          <a:p>
            <a:pPr fontAlgn="base"/>
            <a:r>
              <a:rPr lang="en-US" sz="2000" b="1" i="1" dirty="0">
                <a:solidFill>
                  <a:srgbClr val="36384E"/>
                </a:solidFill>
                <a:latin typeface="proxima-nova-bold"/>
              </a:rPr>
              <a:t>Some people think that wild animals should not be kept in zoos. Others believe that there are good reasons for having zoos.</a:t>
            </a:r>
          </a:p>
          <a:p>
            <a:pPr fontAlgn="base"/>
            <a:endParaRPr lang="en-US" dirty="0">
              <a:solidFill>
                <a:srgbClr val="36384E"/>
              </a:solidFill>
              <a:latin typeface="proxima-nova"/>
            </a:endParaRPr>
          </a:p>
          <a:p>
            <a:pPr fontAlgn="base"/>
            <a:r>
              <a:rPr lang="en-US" sz="2000" b="1" i="1" dirty="0">
                <a:solidFill>
                  <a:srgbClr val="36384E"/>
                </a:solidFill>
                <a:latin typeface="proxima-nova-bold"/>
              </a:rPr>
              <a:t>Discuss both these views and give your own opinion.</a:t>
            </a:r>
            <a:r>
              <a:rPr lang="en-US" sz="2000" i="1" dirty="0">
                <a:solidFill>
                  <a:srgbClr val="36384E"/>
                </a:solidFill>
                <a:latin typeface="proxima-nova"/>
              </a:rPr>
              <a:t> </a:t>
            </a:r>
          </a:p>
          <a:p>
            <a:pPr fontAlgn="base"/>
            <a:endParaRPr lang="en-US" sz="2000" b="0" i="1" u="none" strike="noStrike" dirty="0">
              <a:solidFill>
                <a:srgbClr val="36384E"/>
              </a:solidFill>
              <a:effectLst/>
              <a:latin typeface="proxima-nova"/>
            </a:endParaRPr>
          </a:p>
          <a:p>
            <a:pPr fontAlgn="base"/>
            <a:r>
              <a:rPr lang="en-US" sz="2400" dirty="0"/>
              <a:t>Present one view and then the other view, and then present your opinion. </a:t>
            </a:r>
            <a:endParaRPr lang="en-US" sz="1600" dirty="0"/>
          </a:p>
          <a:p>
            <a:pPr fontAlgn="base"/>
            <a:endParaRPr lang="en-US" sz="2400" dirty="0"/>
          </a:p>
          <a:p>
            <a:pPr fontAlgn="base"/>
            <a:r>
              <a:rPr lang="en-US" sz="2000" i="1" dirty="0"/>
              <a:t>Wild animals are kept in zoos all over the world. At present, zoos are a tourist attraction in many countries and need wild animals to attract visitors. I believe that wild creatures should not be kept in zoos and there should be alternative ways to see them.  </a:t>
            </a:r>
          </a:p>
          <a:p>
            <a:pPr fontAlgn="base"/>
            <a:endParaRPr lang="en-US" sz="2000" dirty="0"/>
          </a:p>
          <a:p>
            <a:pPr fontAlgn="base"/>
            <a:r>
              <a:rPr lang="en-US" sz="2000" i="1" dirty="0"/>
              <a:t>There are many good reasons for having zoos in our cities. Most importantly, they attract tourists and make money for the city. Visitors get a chance to see wild animals that they would not see unless they travelled far away. Rare species, like Chinese panda, or Indian tiger, or African rhino, for example, are endangered, and if we had no zoos they would die. Zoos care for these animals and give us a chance to see them. Therefore, we cannot underestimate the educational importance of zoos.  </a:t>
            </a:r>
            <a:endParaRPr lang="en-US" sz="2000" dirty="0"/>
          </a:p>
          <a:p>
            <a:pPr fontAlgn="base"/>
            <a:endParaRPr lang="en-US" sz="2000" i="1" dirty="0">
              <a:solidFill>
                <a:srgbClr val="36384E"/>
              </a:solidFill>
              <a:latin typeface="proxima-nova"/>
            </a:endParaRPr>
          </a:p>
          <a:p>
            <a:pPr fontAlgn="base"/>
            <a:endParaRPr lang="en-US" sz="2000" b="0" i="1" u="none" strike="noStrike" dirty="0">
              <a:solidFill>
                <a:srgbClr val="36384E"/>
              </a:solidFill>
              <a:effectLst/>
              <a:latin typeface="proxima-nova"/>
            </a:endParaRPr>
          </a:p>
          <a:p>
            <a:pPr fontAlgn="base"/>
            <a:endParaRPr lang="en-US" sz="2000" i="1" dirty="0">
              <a:solidFill>
                <a:srgbClr val="36384E"/>
              </a:solidFill>
              <a:latin typeface="proxima-nova"/>
            </a:endParaRPr>
          </a:p>
          <a:p>
            <a:pPr fontAlgn="base"/>
            <a:endParaRPr lang="en-US" sz="2000" b="0" i="1" u="none" strike="noStrike" dirty="0">
              <a:solidFill>
                <a:srgbClr val="36384E"/>
              </a:solidFill>
              <a:effectLst/>
              <a:latin typeface="proxima-nova"/>
            </a:endParaRPr>
          </a:p>
          <a:p>
            <a:pPr fontAlgn="base"/>
            <a:endParaRPr lang="en-US" sz="2000" i="1" dirty="0">
              <a:solidFill>
                <a:srgbClr val="36384E"/>
              </a:solidFill>
              <a:latin typeface="proxima-nova"/>
            </a:endParaRPr>
          </a:p>
          <a:p>
            <a:pPr fontAlgn="base"/>
            <a:endParaRPr lang="en-US" sz="2000" b="0" i="1" u="none" strike="noStrike" dirty="0">
              <a:solidFill>
                <a:srgbClr val="36384E"/>
              </a:solidFill>
              <a:effectLst/>
              <a:latin typeface="proxima-nova"/>
            </a:endParaRPr>
          </a:p>
          <a:p>
            <a:pPr fontAlgn="base"/>
            <a:endParaRPr lang="en-US" sz="2000" i="1" dirty="0">
              <a:solidFill>
                <a:srgbClr val="36384E"/>
              </a:solidFill>
              <a:latin typeface="proxima-nova"/>
            </a:endParaRPr>
          </a:p>
          <a:p>
            <a:pPr fontAlgn="base"/>
            <a:endParaRPr lang="en-US" sz="2000" b="0" i="1" u="none" strike="noStrike" dirty="0">
              <a:solidFill>
                <a:srgbClr val="36384E"/>
              </a:solidFill>
              <a:effectLst/>
              <a:latin typeface="proxima-nova"/>
            </a:endParaRPr>
          </a:p>
          <a:p>
            <a:pPr fontAlgn="base"/>
            <a:endParaRPr lang="en-US" sz="2000" i="1" dirty="0">
              <a:solidFill>
                <a:srgbClr val="36384E"/>
              </a:solidFill>
              <a:latin typeface="proxima-nova"/>
            </a:endParaRPr>
          </a:p>
          <a:p>
            <a:pPr fontAlgn="base"/>
            <a:endParaRPr lang="en-US" sz="2000" b="0" i="1" u="none" strike="noStrike" dirty="0">
              <a:solidFill>
                <a:srgbClr val="36384E"/>
              </a:solidFill>
              <a:effectLst/>
              <a:latin typeface="proxima-nova"/>
            </a:endParaRPr>
          </a:p>
          <a:p>
            <a:pPr fontAlgn="base"/>
            <a:endParaRPr lang="en-US" sz="2000" b="0" i="0" u="none" strike="noStrike" dirty="0">
              <a:solidFill>
                <a:srgbClr val="36384E"/>
              </a:solidFill>
              <a:effectLst/>
              <a:latin typeface="proxima-nova"/>
            </a:endParaRPr>
          </a:p>
        </p:txBody>
      </p:sp>
    </p:spTree>
    <p:extLst>
      <p:ext uri="{BB962C8B-B14F-4D97-AF65-F5344CB8AC3E}">
        <p14:creationId xmlns:p14="http://schemas.microsoft.com/office/powerpoint/2010/main" val="167525191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9B00A823-6177-4E25-A8E4-B3531D37CBF0}"/>
              </a:ext>
            </a:extLst>
          </p:cNvPr>
          <p:cNvSpPr/>
          <p:nvPr/>
        </p:nvSpPr>
        <p:spPr>
          <a:xfrm>
            <a:off x="286043" y="1150473"/>
            <a:ext cx="11619913" cy="8710077"/>
          </a:xfrm>
          <a:prstGeom prst="rect">
            <a:avLst/>
          </a:prstGeom>
        </p:spPr>
        <p:txBody>
          <a:bodyPr wrap="square">
            <a:spAutoFit/>
          </a:bodyPr>
          <a:lstStyle/>
          <a:p>
            <a:pPr fontAlgn="base"/>
            <a:r>
              <a:rPr lang="en-US" sz="2000" i="1" dirty="0"/>
              <a:t>However, many people feel that wild animals should be free. They should not be kept in cages and small areas in zoo. This is cruel for animals and they often die because they are not in natural habitat. We frequently see news stories about rare animals dying in zoos or getting sick because the area is not big enough or suitable for wild animals like lions or polar bears. Also, these animals are unhappy and sometimes attack humans. Caging wild animals is unhealthy for the animals and is cruel. </a:t>
            </a:r>
          </a:p>
          <a:p>
            <a:pPr fontAlgn="base"/>
            <a:endParaRPr lang="en-US" sz="2000" i="1" dirty="0"/>
          </a:p>
          <a:p>
            <a:pPr fontAlgn="base"/>
            <a:r>
              <a:rPr lang="en-US" sz="2000" i="1" dirty="0"/>
              <a:t>Both views put forward valid points, however, I strongly believe that zoos are no place for wild animals. If animals need to be cared for, they should be looked after in their natural habitat in game parks or wildlife reserves. Governments should look after the precious wild animals in their country and should close down zoos that profit from them. </a:t>
            </a:r>
          </a:p>
          <a:p>
            <a:pPr fontAlgn="base"/>
            <a:endParaRPr lang="en-US" sz="2000" dirty="0"/>
          </a:p>
          <a:p>
            <a:pPr fontAlgn="base"/>
            <a:r>
              <a:rPr lang="en-US" sz="2000" i="1" dirty="0"/>
              <a:t>In conclusion, although people believe that zoos are good places to keep wild animals because they can earn money and educate people, I feel that we do not need zoos anymore. We can look at wild animals on the internet and we can feel happy knowing that they are free. </a:t>
            </a:r>
            <a:endParaRPr lang="en-US" sz="2000"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i="1" dirty="0"/>
          </a:p>
          <a:p>
            <a:pPr fontAlgn="base"/>
            <a:endParaRPr lang="en-US" sz="2000" dirty="0"/>
          </a:p>
        </p:txBody>
      </p:sp>
    </p:spTree>
    <p:extLst>
      <p:ext uri="{BB962C8B-B14F-4D97-AF65-F5344CB8AC3E}">
        <p14:creationId xmlns:p14="http://schemas.microsoft.com/office/powerpoint/2010/main" val="68493900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F27B2244-2EBB-4D41-B2F5-52174DF2A75F}"/>
              </a:ext>
            </a:extLst>
          </p:cNvPr>
          <p:cNvSpPr/>
          <p:nvPr/>
        </p:nvSpPr>
        <p:spPr>
          <a:xfrm>
            <a:off x="279009" y="1417760"/>
            <a:ext cx="11633981" cy="6309420"/>
          </a:xfrm>
          <a:prstGeom prst="rect">
            <a:avLst/>
          </a:prstGeom>
        </p:spPr>
        <p:txBody>
          <a:bodyPr wrap="square">
            <a:spAutoFit/>
          </a:bodyPr>
          <a:lstStyle/>
          <a:p>
            <a:pPr fontAlgn="base"/>
            <a:r>
              <a:rPr lang="en-US" sz="2400" b="1" dirty="0"/>
              <a:t>Step 2: Present a clear position</a:t>
            </a:r>
          </a:p>
          <a:p>
            <a:pPr fontAlgn="base"/>
            <a:endParaRPr lang="en-US" sz="2400" b="1" dirty="0"/>
          </a:p>
          <a:p>
            <a:pPr fontAlgn="base"/>
            <a:r>
              <a:rPr lang="en-US" sz="2000" dirty="0">
                <a:solidFill>
                  <a:srgbClr val="36384E"/>
                </a:solidFill>
                <a:latin typeface="proxima-nova"/>
              </a:rPr>
              <a:t>Although you are presenting different points of view in your essay, you must present a clear position. This simply means you must let the examiner know what you think about the question. Your position must be clear for the complete essay. Don’t change your mind in the conclusion. </a:t>
            </a:r>
          </a:p>
          <a:p>
            <a:pPr fontAlgn="base"/>
            <a:endParaRPr lang="en-US" sz="2000" dirty="0">
              <a:solidFill>
                <a:srgbClr val="36384E"/>
              </a:solidFill>
              <a:latin typeface="proxima-nova"/>
            </a:endParaRPr>
          </a:p>
          <a:p>
            <a:pPr marL="688975" fontAlgn="base">
              <a:buFont typeface="Arial" panose="020B0604020202020204" pitchFamily="34" charset="0"/>
              <a:buChar char="•"/>
            </a:pPr>
            <a:r>
              <a:rPr lang="en-US" sz="2000" dirty="0">
                <a:solidFill>
                  <a:srgbClr val="36384E"/>
                </a:solidFill>
                <a:latin typeface="proxima-nova"/>
              </a:rPr>
              <a:t> Both views put forward valid points, however, I strongly believe... </a:t>
            </a:r>
          </a:p>
          <a:p>
            <a:pPr marL="688975" fontAlgn="base">
              <a:buFont typeface="Arial" panose="020B0604020202020204" pitchFamily="34" charset="0"/>
              <a:buChar char="•"/>
            </a:pPr>
            <a:r>
              <a:rPr lang="en-US" sz="2000" dirty="0">
                <a:solidFill>
                  <a:srgbClr val="36384E"/>
                </a:solidFill>
                <a:latin typeface="proxima-nova"/>
              </a:rPr>
              <a:t> However, many people feel that... </a:t>
            </a:r>
          </a:p>
          <a:p>
            <a:pPr marL="688975" fontAlgn="base">
              <a:buFont typeface="Arial" panose="020B0604020202020204" pitchFamily="34" charset="0"/>
              <a:buChar char="•"/>
            </a:pPr>
            <a:r>
              <a:rPr lang="en-US" sz="2000" dirty="0">
                <a:solidFill>
                  <a:srgbClr val="36384E"/>
                </a:solidFill>
                <a:latin typeface="proxima-nova"/>
              </a:rPr>
              <a:t> I believe that wild creatures should not be kept in zoos...   </a:t>
            </a:r>
          </a:p>
          <a:p>
            <a:pPr fontAlgn="base">
              <a:buFont typeface="Arial" panose="020B0604020202020204" pitchFamily="34" charset="0"/>
              <a:buChar char="•"/>
            </a:pPr>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b="0" i="0" u="none" strike="noStrike" dirty="0">
              <a:solidFill>
                <a:srgbClr val="36384E"/>
              </a:solidFill>
              <a:effectLst/>
              <a:latin typeface="proxima-nova"/>
            </a:endParaRPr>
          </a:p>
        </p:txBody>
      </p:sp>
    </p:spTree>
    <p:extLst>
      <p:ext uri="{BB962C8B-B14F-4D97-AF65-F5344CB8AC3E}">
        <p14:creationId xmlns:p14="http://schemas.microsoft.com/office/powerpoint/2010/main" val="247521072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7B315818-F84A-4EF1-A2C9-E9DAC0B2B2ED}"/>
              </a:ext>
            </a:extLst>
          </p:cNvPr>
          <p:cNvSpPr/>
          <p:nvPr/>
        </p:nvSpPr>
        <p:spPr>
          <a:xfrm>
            <a:off x="318868" y="1009795"/>
            <a:ext cx="11774658" cy="5724644"/>
          </a:xfrm>
          <a:prstGeom prst="rect">
            <a:avLst/>
          </a:prstGeom>
        </p:spPr>
        <p:txBody>
          <a:bodyPr wrap="square">
            <a:spAutoFit/>
          </a:bodyPr>
          <a:lstStyle/>
          <a:p>
            <a:pPr fontAlgn="base"/>
            <a:r>
              <a:rPr lang="en-US" sz="2400" b="1" dirty="0"/>
              <a:t>Step 3: Structure your essay</a:t>
            </a:r>
          </a:p>
          <a:p>
            <a:pPr fontAlgn="base"/>
            <a:endParaRPr lang="en-US" sz="2400" b="1" dirty="0"/>
          </a:p>
          <a:p>
            <a:pPr fontAlgn="base"/>
            <a:r>
              <a:rPr lang="en-US" sz="2000" dirty="0">
                <a:solidFill>
                  <a:srgbClr val="36384E"/>
                </a:solidFill>
                <a:latin typeface="proxima-nova"/>
              </a:rPr>
              <a:t>Essay writing need not necessarily be a difficult achievement. Present your ideas in a structured manner using paragraphs to present and develop each idea. Make use of the following points to help you structure your essay. </a:t>
            </a:r>
          </a:p>
          <a:p>
            <a:pPr fontAlgn="base"/>
            <a:endParaRPr lang="en-US" sz="2000" dirty="0">
              <a:solidFill>
                <a:srgbClr val="36384E"/>
              </a:solidFill>
              <a:latin typeface="proxima-nova"/>
            </a:endParaRPr>
          </a:p>
          <a:p>
            <a:pPr marL="1377950" fontAlgn="base">
              <a:buFont typeface="Arial" panose="020B0604020202020204" pitchFamily="34" charset="0"/>
              <a:buChar char="•"/>
            </a:pPr>
            <a:r>
              <a:rPr lang="en-US" sz="2000" dirty="0">
                <a:solidFill>
                  <a:srgbClr val="36384E"/>
                </a:solidFill>
                <a:latin typeface="proxima-nova"/>
              </a:rPr>
              <a:t> Show the reader where to start with an introduction paragraph.  </a:t>
            </a:r>
          </a:p>
          <a:p>
            <a:pPr marL="1377950" fontAlgn="base">
              <a:buFont typeface="Arial" panose="020B0604020202020204" pitchFamily="34" charset="0"/>
              <a:buChar char="•"/>
            </a:pPr>
            <a:r>
              <a:rPr lang="en-US" sz="2000" dirty="0">
                <a:solidFill>
                  <a:srgbClr val="36384E"/>
                </a:solidFill>
                <a:latin typeface="proxima-nova"/>
              </a:rPr>
              <a:t> Present ideas that are important and then, elaborate further.  </a:t>
            </a:r>
          </a:p>
          <a:p>
            <a:pPr marL="1377950" fontAlgn="base">
              <a:buFont typeface="Arial" panose="020B0604020202020204" pitchFamily="34" charset="0"/>
              <a:buChar char="•"/>
            </a:pPr>
            <a:r>
              <a:rPr lang="en-US" sz="2000" dirty="0">
                <a:solidFill>
                  <a:srgbClr val="36384E"/>
                </a:solidFill>
                <a:latin typeface="proxima-nova"/>
              </a:rPr>
              <a:t> Conclude the essay with your opinion on the question.  </a:t>
            </a:r>
          </a:p>
          <a:p>
            <a:pPr marL="1377950" fontAlgn="base">
              <a:buFont typeface="Arial" panose="020B0604020202020204" pitchFamily="34" charset="0"/>
              <a:buChar char="•"/>
            </a:pPr>
            <a:r>
              <a:rPr lang="en-US" sz="2000" dirty="0">
                <a:solidFill>
                  <a:srgbClr val="36384E"/>
                </a:solidFill>
                <a:latin typeface="proxima-nova"/>
              </a:rPr>
              <a:t> Develop a clear idea within each paragraph.  </a:t>
            </a:r>
          </a:p>
          <a:p>
            <a:pPr marL="1377950" fontAlgn="base">
              <a:buFont typeface="Arial" panose="020B0604020202020204" pitchFamily="34" charset="0"/>
              <a:buChar char="•"/>
            </a:pPr>
            <a:r>
              <a:rPr lang="en-US" sz="2000" dirty="0">
                <a:solidFill>
                  <a:srgbClr val="36384E"/>
                </a:solidFill>
                <a:latin typeface="proxima-nova"/>
              </a:rPr>
              <a:t> Make it easy for the examiner by leaving a space between each paragraph. </a:t>
            </a:r>
          </a:p>
          <a:p>
            <a:pPr fontAlgn="base">
              <a:buFont typeface="Arial" panose="020B0604020202020204" pitchFamily="34" charset="0"/>
              <a:buChar char="•"/>
            </a:pPr>
            <a:endParaRPr lang="en-US" sz="2000" dirty="0">
              <a:solidFill>
                <a:srgbClr val="36384E"/>
              </a:solidFill>
              <a:latin typeface="proxima-nova"/>
            </a:endParaRPr>
          </a:p>
          <a:p>
            <a:pPr fontAlgn="base">
              <a:buFont typeface="Arial" panose="020B0604020202020204" pitchFamily="34" charset="0"/>
              <a:buChar char="•"/>
            </a:pPr>
            <a:endParaRPr lang="en-US" sz="2000" dirty="0">
              <a:solidFill>
                <a:srgbClr val="36384E"/>
              </a:solidFill>
              <a:latin typeface="proxima-nova"/>
            </a:endParaRPr>
          </a:p>
          <a:p>
            <a:pPr fontAlgn="base">
              <a:buFont typeface="Arial" panose="020B0604020202020204" pitchFamily="34" charset="0"/>
              <a:buChar char="•"/>
            </a:pPr>
            <a:endParaRPr lang="en-US" sz="2000" dirty="0">
              <a:solidFill>
                <a:srgbClr val="36384E"/>
              </a:solidFill>
              <a:latin typeface="proxima-nova"/>
            </a:endParaRPr>
          </a:p>
          <a:p>
            <a:pPr fontAlgn="base">
              <a:buFont typeface="Arial" panose="020B0604020202020204" pitchFamily="34" charset="0"/>
              <a:buChar char="•"/>
            </a:pPr>
            <a:endParaRPr lang="en-US" sz="2000" dirty="0">
              <a:solidFill>
                <a:srgbClr val="36384E"/>
              </a:solidFill>
              <a:latin typeface="proxima-nova"/>
            </a:endParaRPr>
          </a:p>
          <a:p>
            <a:pPr fontAlgn="base">
              <a:buFont typeface="Arial" panose="020B0604020202020204" pitchFamily="34" charset="0"/>
              <a:buChar char="•"/>
            </a:pPr>
            <a:endParaRPr lang="en-US" sz="2000" dirty="0">
              <a:solidFill>
                <a:srgbClr val="36384E"/>
              </a:solidFill>
              <a:latin typeface="proxima-nova"/>
            </a:endParaRPr>
          </a:p>
          <a:p>
            <a:pPr fontAlgn="base">
              <a:buFont typeface="Arial" panose="020B0604020202020204" pitchFamily="34" charset="0"/>
              <a:buChar char="•"/>
            </a:pPr>
            <a:endParaRPr lang="en-US" sz="2000" dirty="0">
              <a:solidFill>
                <a:srgbClr val="36384E"/>
              </a:solidFill>
              <a:latin typeface="proxima-nova"/>
            </a:endParaRPr>
          </a:p>
          <a:p>
            <a:pPr fontAlgn="base"/>
            <a:r>
              <a:rPr lang="en-US" dirty="0">
                <a:solidFill>
                  <a:srgbClr val="36384E"/>
                </a:solidFill>
                <a:latin typeface="proxima-nova"/>
              </a:rPr>
              <a:t> </a:t>
            </a:r>
            <a:endParaRPr lang="en-US" b="0" i="0" u="none" strike="noStrike" dirty="0">
              <a:solidFill>
                <a:srgbClr val="36384E"/>
              </a:solidFill>
              <a:effectLst/>
              <a:latin typeface="proxima-nova"/>
            </a:endParaRPr>
          </a:p>
        </p:txBody>
      </p:sp>
    </p:spTree>
    <p:extLst>
      <p:ext uri="{BB962C8B-B14F-4D97-AF65-F5344CB8AC3E}">
        <p14:creationId xmlns:p14="http://schemas.microsoft.com/office/powerpoint/2010/main" val="362780584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202EE069-9589-4CDC-98CA-B9918102664E}"/>
              </a:ext>
            </a:extLst>
          </p:cNvPr>
          <p:cNvSpPr/>
          <p:nvPr/>
        </p:nvSpPr>
        <p:spPr>
          <a:xfrm>
            <a:off x="250874" y="697230"/>
            <a:ext cx="11690252" cy="6771084"/>
          </a:xfrm>
          <a:prstGeom prst="rect">
            <a:avLst/>
          </a:prstGeom>
        </p:spPr>
        <p:txBody>
          <a:bodyPr wrap="square">
            <a:spAutoFit/>
          </a:bodyPr>
          <a:lstStyle/>
          <a:p>
            <a:pPr fontAlgn="base"/>
            <a:r>
              <a:rPr lang="en-US" sz="2400" b="1" dirty="0">
                <a:solidFill>
                  <a:srgbClr val="0070C0"/>
                </a:solidFill>
                <a:latin typeface="proxima-nova-bold"/>
              </a:rPr>
              <a:t>Essay example </a:t>
            </a:r>
          </a:p>
          <a:p>
            <a:pPr fontAlgn="base"/>
            <a:endParaRPr lang="en-US" sz="2400" dirty="0">
              <a:solidFill>
                <a:srgbClr val="0070C0"/>
              </a:solidFill>
              <a:latin typeface="proxima-nova"/>
            </a:endParaRPr>
          </a:p>
          <a:p>
            <a:pPr fontAlgn="base"/>
            <a:r>
              <a:rPr lang="en-US" sz="2000" b="1" dirty="0">
                <a:solidFill>
                  <a:srgbClr val="36384E"/>
                </a:solidFill>
                <a:latin typeface="proxima-nova-bold"/>
              </a:rPr>
              <a:t>Introduction </a:t>
            </a:r>
          </a:p>
          <a:p>
            <a:pPr fontAlgn="base"/>
            <a:endParaRPr lang="en-US" sz="2000" dirty="0">
              <a:solidFill>
                <a:srgbClr val="36384E"/>
              </a:solidFill>
              <a:latin typeface="proxima-nova"/>
            </a:endParaRPr>
          </a:p>
          <a:p>
            <a:pPr fontAlgn="base"/>
            <a:r>
              <a:rPr lang="en-US" sz="2000" i="1" dirty="0">
                <a:solidFill>
                  <a:srgbClr val="36384E"/>
                </a:solidFill>
                <a:latin typeface="proxima-nova"/>
              </a:rPr>
              <a:t>Wild animals are kept in zoos all over the world. At present, zoos are a tourist attraction in many countries and need wild animals to attract visitors. I heir that wild creatures should not be kept in zoos and there should be alternative ways to see them. </a:t>
            </a:r>
          </a:p>
          <a:p>
            <a:pPr fontAlgn="base"/>
            <a:endParaRPr lang="en-US" sz="2000" dirty="0">
              <a:solidFill>
                <a:srgbClr val="36384E"/>
              </a:solidFill>
              <a:latin typeface="proxima-nova"/>
            </a:endParaRPr>
          </a:p>
          <a:p>
            <a:pPr fontAlgn="base"/>
            <a:r>
              <a:rPr lang="en-US" sz="2000" b="1" dirty="0">
                <a:solidFill>
                  <a:srgbClr val="36384E"/>
                </a:solidFill>
                <a:latin typeface="proxima-nova-bold"/>
              </a:rPr>
              <a:t>First view </a:t>
            </a:r>
          </a:p>
          <a:p>
            <a:pPr fontAlgn="base"/>
            <a:endParaRPr lang="en-US" sz="2000" dirty="0">
              <a:solidFill>
                <a:srgbClr val="36384E"/>
              </a:solidFill>
              <a:latin typeface="proxima-nova"/>
            </a:endParaRPr>
          </a:p>
          <a:p>
            <a:pPr fontAlgn="base"/>
            <a:r>
              <a:rPr lang="en-US" sz="2000" i="1" dirty="0">
                <a:solidFill>
                  <a:srgbClr val="36384E"/>
                </a:solidFill>
                <a:latin typeface="proxima-nova"/>
              </a:rPr>
              <a:t>There are many good reasons for having zoos in our cities. Most importantly, they attract tourists and make money for the city. Visitors get a chance to see wild animals that they would not see unless they travelled far away. Rare species, like Chinese panda, or Indian tiger, or African rhino, for example, are endangered, and if we had no zoos they would die. Zoos care for these animals and give us a chance to see them. Therefore, we cannot underestimate the educational importance of zoos. </a:t>
            </a:r>
          </a:p>
          <a:p>
            <a:pPr fontAlgn="base"/>
            <a:endParaRPr lang="en-US" b="0" i="1" u="none" strike="noStrike" dirty="0">
              <a:solidFill>
                <a:srgbClr val="36384E"/>
              </a:solidFill>
              <a:effectLst/>
              <a:latin typeface="proxima-nova"/>
            </a:endParaRPr>
          </a:p>
          <a:p>
            <a:pPr fontAlgn="base"/>
            <a:endParaRPr lang="en-US" i="1" dirty="0">
              <a:solidFill>
                <a:srgbClr val="36384E"/>
              </a:solidFill>
              <a:latin typeface="proxima-nova"/>
            </a:endParaRPr>
          </a:p>
          <a:p>
            <a:pPr fontAlgn="base"/>
            <a:endParaRPr lang="en-US" b="0" i="1" u="none" strike="noStrike" dirty="0">
              <a:solidFill>
                <a:srgbClr val="36384E"/>
              </a:solidFill>
              <a:effectLst/>
              <a:latin typeface="proxima-nova"/>
            </a:endParaRPr>
          </a:p>
          <a:p>
            <a:pPr fontAlgn="base"/>
            <a:endParaRPr lang="en-US" i="1" dirty="0">
              <a:solidFill>
                <a:srgbClr val="36384E"/>
              </a:solidFill>
              <a:latin typeface="proxima-nova"/>
            </a:endParaRPr>
          </a:p>
          <a:p>
            <a:pPr fontAlgn="base"/>
            <a:endParaRPr lang="en-US" b="0" i="1" u="none" strike="noStrike" dirty="0">
              <a:solidFill>
                <a:srgbClr val="36384E"/>
              </a:solidFill>
              <a:effectLst/>
              <a:latin typeface="proxima-nova"/>
            </a:endParaRPr>
          </a:p>
          <a:p>
            <a:pPr fontAlgn="base"/>
            <a:endParaRPr lang="en-US" i="1" dirty="0">
              <a:solidFill>
                <a:srgbClr val="36384E"/>
              </a:solidFill>
              <a:latin typeface="proxima-nova"/>
            </a:endParaRPr>
          </a:p>
          <a:p>
            <a:pPr fontAlgn="base"/>
            <a:endParaRPr lang="en-US" b="0" i="0" u="none" strike="noStrike" dirty="0">
              <a:solidFill>
                <a:srgbClr val="36384E"/>
              </a:solidFill>
              <a:effectLst/>
              <a:latin typeface="proxima-nova"/>
            </a:endParaRPr>
          </a:p>
        </p:txBody>
      </p:sp>
    </p:spTree>
    <p:extLst>
      <p:ext uri="{BB962C8B-B14F-4D97-AF65-F5344CB8AC3E}">
        <p14:creationId xmlns:p14="http://schemas.microsoft.com/office/powerpoint/2010/main" val="173020528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81BEDF3A-02EC-42F7-A7B0-762E81E53FE2}"/>
              </a:ext>
            </a:extLst>
          </p:cNvPr>
          <p:cNvSpPr/>
          <p:nvPr/>
        </p:nvSpPr>
        <p:spPr>
          <a:xfrm>
            <a:off x="361071" y="357187"/>
            <a:ext cx="11830929" cy="6455613"/>
          </a:xfrm>
          <a:prstGeom prst="rect">
            <a:avLst/>
          </a:prstGeom>
        </p:spPr>
        <p:txBody>
          <a:bodyPr wrap="square">
            <a:spAutoFit/>
          </a:bodyPr>
          <a:lstStyle/>
          <a:p>
            <a:pPr fontAlgn="base"/>
            <a:r>
              <a:rPr lang="en-US" sz="2400" b="1" dirty="0">
                <a:solidFill>
                  <a:srgbClr val="36384E"/>
                </a:solidFill>
                <a:latin typeface="proxima-nova-bold"/>
              </a:rPr>
              <a:t>Second view </a:t>
            </a:r>
          </a:p>
          <a:p>
            <a:pPr fontAlgn="base"/>
            <a:endParaRPr lang="en-US" sz="1050" dirty="0">
              <a:solidFill>
                <a:srgbClr val="36384E"/>
              </a:solidFill>
              <a:latin typeface="proxima-nova"/>
            </a:endParaRPr>
          </a:p>
          <a:p>
            <a:pPr fontAlgn="base"/>
            <a:r>
              <a:rPr lang="en-US" sz="2000" i="1" dirty="0">
                <a:solidFill>
                  <a:srgbClr val="36384E"/>
                </a:solidFill>
                <a:latin typeface="proxima-nova"/>
              </a:rPr>
              <a:t>However, many people feel that wild animals should be free. They should not be kept in cages and small areas in zoo. This is heir for animal and they often die because they are not in natural habitat. We frequently see news story about rare animals dying in zoos or getting sick because the area is not big enough or suitable for wild animals like lions or polar bears. Also, these animals are unhappy and sometimes attack humans. Caging wild animals is unhealthy for the animals and is cruel.  </a:t>
            </a:r>
          </a:p>
          <a:p>
            <a:pPr fontAlgn="base"/>
            <a:endParaRPr lang="en-US" sz="1200" dirty="0">
              <a:solidFill>
                <a:srgbClr val="36384E"/>
              </a:solidFill>
              <a:latin typeface="proxima-nova"/>
            </a:endParaRPr>
          </a:p>
          <a:p>
            <a:pPr fontAlgn="base"/>
            <a:r>
              <a:rPr lang="en-US" sz="2000" b="1" dirty="0">
                <a:solidFill>
                  <a:srgbClr val="36384E"/>
                </a:solidFill>
                <a:latin typeface="proxima-nova-bold"/>
              </a:rPr>
              <a:t>My opinion </a:t>
            </a:r>
          </a:p>
          <a:p>
            <a:pPr fontAlgn="base"/>
            <a:endParaRPr lang="en-US" sz="1100" dirty="0">
              <a:solidFill>
                <a:srgbClr val="36384E"/>
              </a:solidFill>
              <a:latin typeface="proxima-nova"/>
            </a:endParaRPr>
          </a:p>
          <a:p>
            <a:pPr fontAlgn="base"/>
            <a:r>
              <a:rPr lang="en-US" sz="2000" i="1" dirty="0">
                <a:solidFill>
                  <a:srgbClr val="36384E"/>
                </a:solidFill>
                <a:latin typeface="proxima-nova"/>
              </a:rPr>
              <a:t>Both views put forward valid points, however, I strongly believe that zoos are no place for wild animals. If animals need to be cared for, they should be looked after in heir natural habitat in game parks or wildlife reserves. Governments should look after the precious wild animals at their country and should close down zoos that profit from them. </a:t>
            </a:r>
          </a:p>
          <a:p>
            <a:pPr fontAlgn="base"/>
            <a:endParaRPr lang="en-US" sz="1400" dirty="0">
              <a:solidFill>
                <a:srgbClr val="36384E"/>
              </a:solidFill>
              <a:latin typeface="proxima-nova"/>
            </a:endParaRPr>
          </a:p>
          <a:p>
            <a:pPr fontAlgn="base"/>
            <a:r>
              <a:rPr lang="en-US" sz="2000" b="1" dirty="0">
                <a:solidFill>
                  <a:srgbClr val="36384E"/>
                </a:solidFill>
                <a:latin typeface="proxima-nova-bold"/>
              </a:rPr>
              <a:t>Conclusion </a:t>
            </a:r>
          </a:p>
          <a:p>
            <a:pPr fontAlgn="base"/>
            <a:endParaRPr lang="en-US" sz="1400" dirty="0">
              <a:solidFill>
                <a:srgbClr val="36384E"/>
              </a:solidFill>
              <a:latin typeface="proxima-nova"/>
            </a:endParaRPr>
          </a:p>
          <a:p>
            <a:pPr fontAlgn="base"/>
            <a:r>
              <a:rPr lang="en-US" sz="2000" i="1" dirty="0">
                <a:solidFill>
                  <a:srgbClr val="36384E"/>
                </a:solidFill>
                <a:latin typeface="proxima-nova"/>
              </a:rPr>
              <a:t>In conclusion, although people believe that zoos are good places to keep wild animals because they can earn money and educate people, I feel that we do not need zoos anymore. As far as I am concerned, wild animals should be set free. </a:t>
            </a:r>
            <a:endParaRPr lang="en-US" sz="2000" dirty="0">
              <a:solidFill>
                <a:srgbClr val="36384E"/>
              </a:solidFill>
              <a:latin typeface="proxima-nova"/>
            </a:endParaRPr>
          </a:p>
          <a:p>
            <a:br>
              <a:rPr lang="en-US" b="1" dirty="0">
                <a:solidFill>
                  <a:srgbClr val="333333"/>
                </a:solidFill>
                <a:latin typeface="proxima-nova-bold"/>
              </a:rPr>
            </a:br>
            <a:endParaRPr lang="en-US" dirty="0"/>
          </a:p>
        </p:txBody>
      </p:sp>
    </p:spTree>
    <p:extLst>
      <p:ext uri="{BB962C8B-B14F-4D97-AF65-F5344CB8AC3E}">
        <p14:creationId xmlns:p14="http://schemas.microsoft.com/office/powerpoint/2010/main" val="3970141409"/>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3" name="Rectangle 2">
            <a:extLst>
              <a:ext uri="{FF2B5EF4-FFF2-40B4-BE49-F238E27FC236}">
                <a16:creationId xmlns:a16="http://schemas.microsoft.com/office/drawing/2014/main" id="{DAB2291C-51F1-4C38-B937-0D00E483579E}"/>
              </a:ext>
            </a:extLst>
          </p:cNvPr>
          <p:cNvSpPr/>
          <p:nvPr/>
        </p:nvSpPr>
        <p:spPr>
          <a:xfrm>
            <a:off x="314178" y="357187"/>
            <a:ext cx="11563643" cy="7017306"/>
          </a:xfrm>
          <a:prstGeom prst="rect">
            <a:avLst/>
          </a:prstGeom>
        </p:spPr>
        <p:txBody>
          <a:bodyPr wrap="square">
            <a:spAutoFit/>
          </a:bodyPr>
          <a:lstStyle/>
          <a:p>
            <a:pPr fontAlgn="base"/>
            <a:r>
              <a:rPr lang="en-US" sz="2400" b="1" dirty="0">
                <a:solidFill>
                  <a:srgbClr val="333333"/>
                </a:solidFill>
                <a:latin typeface="proxima-nova-bold"/>
              </a:rPr>
              <a:t>Step 4: Use linking devices</a:t>
            </a:r>
          </a:p>
          <a:p>
            <a:pPr fontAlgn="base"/>
            <a:endParaRPr lang="en-US" sz="2400" b="1" dirty="0">
              <a:solidFill>
                <a:srgbClr val="333333"/>
              </a:solidFill>
              <a:latin typeface="proxima-nova-bold"/>
            </a:endParaRPr>
          </a:p>
          <a:p>
            <a:pPr fontAlgn="base"/>
            <a:r>
              <a:rPr lang="en-US" sz="2000" dirty="0">
                <a:solidFill>
                  <a:srgbClr val="36384E"/>
                </a:solidFill>
                <a:latin typeface="proxima-nova"/>
              </a:rPr>
              <a:t>Linking devices or transition words are connecting words and phrases that make your answer cohesive. It is the glue that sticks your sentences and ideas together. The below table shows some linkers that are frequently used in essays.</a:t>
            </a: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a:p>
            <a:pPr fontAlgn="base"/>
            <a:endParaRPr lang="en-US" dirty="0">
              <a:solidFill>
                <a:srgbClr val="36384E"/>
              </a:solidFill>
              <a:latin typeface="proxima-nova"/>
            </a:endParaRPr>
          </a:p>
          <a:p>
            <a:pPr fontAlgn="base"/>
            <a:endParaRPr lang="en-US" b="0" i="0" u="none" strike="noStrike" dirty="0">
              <a:solidFill>
                <a:srgbClr val="36384E"/>
              </a:solidFill>
              <a:effectLst/>
              <a:latin typeface="proxima-nova"/>
            </a:endParaRPr>
          </a:p>
        </p:txBody>
      </p:sp>
      <p:pic>
        <p:nvPicPr>
          <p:cNvPr id="5" name="Picture 4">
            <a:extLst>
              <a:ext uri="{FF2B5EF4-FFF2-40B4-BE49-F238E27FC236}">
                <a16:creationId xmlns:a16="http://schemas.microsoft.com/office/drawing/2014/main" id="{DA2FE30B-F8EE-4BB3-93F7-70C4EDF8957C}"/>
              </a:ext>
            </a:extLst>
          </p:cNvPr>
          <p:cNvPicPr>
            <a:picLocks noChangeAspect="1"/>
          </p:cNvPicPr>
          <p:nvPr/>
        </p:nvPicPr>
        <p:blipFill>
          <a:blip r:embed="rId4"/>
          <a:stretch>
            <a:fillRect/>
          </a:stretch>
        </p:blipFill>
        <p:spPr>
          <a:xfrm>
            <a:off x="1531435" y="2113678"/>
            <a:ext cx="9129128" cy="4076105"/>
          </a:xfrm>
          <a:prstGeom prst="rect">
            <a:avLst/>
          </a:prstGeom>
        </p:spPr>
      </p:pic>
    </p:spTree>
    <p:extLst>
      <p:ext uri="{BB962C8B-B14F-4D97-AF65-F5344CB8AC3E}">
        <p14:creationId xmlns:p14="http://schemas.microsoft.com/office/powerpoint/2010/main" val="2099598616"/>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8675</TotalTime>
  <Words>445</Words>
  <Application>Microsoft Office PowerPoint</Application>
  <PresentationFormat>Widescreen</PresentationFormat>
  <Paragraphs>179</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Bahnschrift Condensed</vt:lpstr>
      <vt:lpstr>Calibri</vt:lpstr>
      <vt:lpstr>Calibri Light</vt:lpstr>
      <vt:lpstr>Comic Sans MS</vt:lpstr>
      <vt:lpstr>proxima-nova</vt:lpstr>
      <vt:lpstr>proxima-nova-bold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Terrin Hasanka Minuwandeniya</dc:creator>
  <cp:lastModifiedBy>Terrin Hasanka Minuwandeniya</cp:lastModifiedBy>
  <cp:revision>172</cp:revision>
  <dcterms:created xsi:type="dcterms:W3CDTF">2022-02-10T03:44:46Z</dcterms:created>
  <dcterms:modified xsi:type="dcterms:W3CDTF">2023-11-27T14:42:15Z</dcterms:modified>
</cp:coreProperties>
</file>