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78" r:id="rId3"/>
    <p:sldId id="287" r:id="rId4"/>
    <p:sldId id="288" r:id="rId5"/>
    <p:sldId id="289" r:id="rId6"/>
    <p:sldId id="290" r:id="rId7"/>
    <p:sldId id="291" r:id="rId8"/>
    <p:sldId id="292" r:id="rId9"/>
    <p:sldId id="293" r:id="rId10"/>
    <p:sldId id="294" r:id="rId11"/>
    <p:sldId id="296" r:id="rId12"/>
    <p:sldId id="295" r:id="rId13"/>
    <p:sldId id="297" r:id="rId14"/>
    <p:sldId id="298" r:id="rId15"/>
    <p:sldId id="299"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rrin Hasanka Minuwandeniya" initials="THM" lastIdx="1" clrIdx="0">
    <p:extLst>
      <p:ext uri="{19B8F6BF-5375-455C-9EA6-DF929625EA0E}">
        <p15:presenceInfo xmlns:p15="http://schemas.microsoft.com/office/powerpoint/2012/main" userId="a43c63f05358f66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CDC8D-E346-42C9-9707-F3B2415FA5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99DB0A-A358-4506-A316-121DDB62AA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75D6956-C07F-4D96-BBA2-69883E957646}"/>
              </a:ext>
            </a:extLst>
          </p:cNvPr>
          <p:cNvSpPr>
            <a:spLocks noGrp="1"/>
          </p:cNvSpPr>
          <p:nvPr>
            <p:ph type="dt" sz="half" idx="10"/>
          </p:nvPr>
        </p:nvSpPr>
        <p:spPr/>
        <p:txBody>
          <a:bodyPr/>
          <a:lstStyle/>
          <a:p>
            <a:fld id="{B61BEF0D-F0BB-DE4B-95CE-6DB70DBA9567}" type="datetimeFigureOut">
              <a:rPr lang="en-US" smtClean="0"/>
              <a:pPr/>
              <a:t>10-Nov-23</a:t>
            </a:fld>
            <a:endParaRPr lang="en-US" dirty="0"/>
          </a:p>
        </p:txBody>
      </p:sp>
      <p:sp>
        <p:nvSpPr>
          <p:cNvPr id="5" name="Footer Placeholder 4">
            <a:extLst>
              <a:ext uri="{FF2B5EF4-FFF2-40B4-BE49-F238E27FC236}">
                <a16:creationId xmlns:a16="http://schemas.microsoft.com/office/drawing/2014/main" id="{2037DDFE-2291-47C4-B7A6-9FB06CB53A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667C04-5B22-4EB4-9963-F978903081B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8092752"/>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5E34B-2359-46ED-9ECA-9F541A78D0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9FE8A0-097E-48BE-8E5C-EE0C5E7B975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4CF5BD-0138-4CE2-A86D-34735B2B33DD}"/>
              </a:ext>
            </a:extLst>
          </p:cNvPr>
          <p:cNvSpPr>
            <a:spLocks noGrp="1"/>
          </p:cNvSpPr>
          <p:nvPr>
            <p:ph type="dt" sz="half" idx="10"/>
          </p:nvPr>
        </p:nvSpPr>
        <p:spPr/>
        <p:txBody>
          <a:bodyPr/>
          <a:lstStyle/>
          <a:p>
            <a:fld id="{55C6B4A9-1611-4792-9094-5F34BCA07E0B}" type="datetimeFigureOut">
              <a:rPr lang="en-US" smtClean="0"/>
              <a:t>10-Nov-23</a:t>
            </a:fld>
            <a:endParaRPr lang="en-US" dirty="0"/>
          </a:p>
        </p:txBody>
      </p:sp>
      <p:sp>
        <p:nvSpPr>
          <p:cNvPr id="5" name="Footer Placeholder 4">
            <a:extLst>
              <a:ext uri="{FF2B5EF4-FFF2-40B4-BE49-F238E27FC236}">
                <a16:creationId xmlns:a16="http://schemas.microsoft.com/office/drawing/2014/main" id="{165CB2D1-BA50-4476-B08A-F011F373482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2004B04-11A6-409A-A611-9B4929DCE40A}"/>
              </a:ext>
            </a:extLst>
          </p:cNvPr>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05833575"/>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51556-54BD-4060-81B9-06E7133A56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DE813E-7CA0-4A09-9B1A-E03299E339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323BF4-8E50-450B-AD99-533A02A9504E}"/>
              </a:ext>
            </a:extLst>
          </p:cNvPr>
          <p:cNvSpPr>
            <a:spLocks noGrp="1"/>
          </p:cNvSpPr>
          <p:nvPr>
            <p:ph type="dt" sz="half" idx="10"/>
          </p:nvPr>
        </p:nvSpPr>
        <p:spPr/>
        <p:txBody>
          <a:bodyPr/>
          <a:lstStyle/>
          <a:p>
            <a:fld id="{B61BEF0D-F0BB-DE4B-95CE-6DB70DBA9567}" type="datetimeFigureOut">
              <a:rPr lang="en-US" smtClean="0"/>
              <a:pPr/>
              <a:t>10-Nov-23</a:t>
            </a:fld>
            <a:endParaRPr lang="en-US" dirty="0"/>
          </a:p>
        </p:txBody>
      </p:sp>
      <p:sp>
        <p:nvSpPr>
          <p:cNvPr id="5" name="Footer Placeholder 4">
            <a:extLst>
              <a:ext uri="{FF2B5EF4-FFF2-40B4-BE49-F238E27FC236}">
                <a16:creationId xmlns:a16="http://schemas.microsoft.com/office/drawing/2014/main" id="{C7D5A864-78EB-44C6-BC62-B660D4218E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113777E-82AB-4F00-B31A-A13F4BA9C27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886830"/>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9430F-E01A-4C0E-8543-AE308062AA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69527C-7A36-49E3-97EB-12AF620C24F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ECC8DE-F155-4C15-939E-ACFE1C1BD842}"/>
              </a:ext>
            </a:extLst>
          </p:cNvPr>
          <p:cNvSpPr>
            <a:spLocks noGrp="1"/>
          </p:cNvSpPr>
          <p:nvPr>
            <p:ph type="dt" sz="half" idx="10"/>
          </p:nvPr>
        </p:nvSpPr>
        <p:spPr/>
        <p:txBody>
          <a:bodyPr/>
          <a:lstStyle/>
          <a:p>
            <a:fld id="{42A54C80-263E-416B-A8E0-580EDEADCBDC}" type="datetimeFigureOut">
              <a:rPr lang="en-US" smtClean="0"/>
              <a:t>10-Nov-23</a:t>
            </a:fld>
            <a:endParaRPr lang="en-US" dirty="0"/>
          </a:p>
        </p:txBody>
      </p:sp>
      <p:sp>
        <p:nvSpPr>
          <p:cNvPr id="5" name="Footer Placeholder 4">
            <a:extLst>
              <a:ext uri="{FF2B5EF4-FFF2-40B4-BE49-F238E27FC236}">
                <a16:creationId xmlns:a16="http://schemas.microsoft.com/office/drawing/2014/main" id="{E4B80B34-2277-40E8-9B6F-ED99DBFC4CA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304A009-5DD9-4F7E-915C-E9A1AA1B68A7}"/>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937586247"/>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E8CE8-A4C0-40FE-A498-4D3D4CFC18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E602BEF-83CC-4203-9302-AA06F27E41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A4061ED-ED8F-4D33-81D3-43A965FD8C83}"/>
              </a:ext>
            </a:extLst>
          </p:cNvPr>
          <p:cNvSpPr>
            <a:spLocks noGrp="1"/>
          </p:cNvSpPr>
          <p:nvPr>
            <p:ph type="dt" sz="half" idx="10"/>
          </p:nvPr>
        </p:nvSpPr>
        <p:spPr/>
        <p:txBody>
          <a:bodyPr/>
          <a:lstStyle/>
          <a:p>
            <a:fld id="{B61BEF0D-F0BB-DE4B-95CE-6DB70DBA9567}" type="datetimeFigureOut">
              <a:rPr lang="en-US" smtClean="0"/>
              <a:pPr/>
              <a:t>10-Nov-23</a:t>
            </a:fld>
            <a:endParaRPr lang="en-US" dirty="0"/>
          </a:p>
        </p:txBody>
      </p:sp>
      <p:sp>
        <p:nvSpPr>
          <p:cNvPr id="5" name="Footer Placeholder 4">
            <a:extLst>
              <a:ext uri="{FF2B5EF4-FFF2-40B4-BE49-F238E27FC236}">
                <a16:creationId xmlns:a16="http://schemas.microsoft.com/office/drawing/2014/main" id="{9B0E3A51-3082-47E3-B27A-70F00054BF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A162D2-F732-454E-8902-BFE18759BE5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7636614"/>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7B37A-8014-4A13-9A67-E05F3343A5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67C829-39E1-4905-A7C4-61ED16BDD86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5660C8-A1B9-4F95-96AB-B3AC8F3D10E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331517-8EEE-4690-8EA5-CBE543B241B4}"/>
              </a:ext>
            </a:extLst>
          </p:cNvPr>
          <p:cNvSpPr>
            <a:spLocks noGrp="1"/>
          </p:cNvSpPr>
          <p:nvPr>
            <p:ph type="dt" sz="half" idx="10"/>
          </p:nvPr>
        </p:nvSpPr>
        <p:spPr/>
        <p:txBody>
          <a:bodyPr/>
          <a:lstStyle/>
          <a:p>
            <a:fld id="{42A54C80-263E-416B-A8E0-580EDEADCBDC}" type="datetimeFigureOut">
              <a:rPr lang="en-US" smtClean="0"/>
              <a:t>10-Nov-23</a:t>
            </a:fld>
            <a:endParaRPr lang="en-US" dirty="0"/>
          </a:p>
        </p:txBody>
      </p:sp>
      <p:sp>
        <p:nvSpPr>
          <p:cNvPr id="6" name="Footer Placeholder 5">
            <a:extLst>
              <a:ext uri="{FF2B5EF4-FFF2-40B4-BE49-F238E27FC236}">
                <a16:creationId xmlns:a16="http://schemas.microsoft.com/office/drawing/2014/main" id="{4D8133C0-44B7-4130-877F-44B3BA85CB9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19CFA40-1A6B-4489-9222-3B955E8142BE}"/>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46568212"/>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C09A8-B5A3-4065-87DA-75556DEDA7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CD9305-5ADF-40CC-860E-D2D2F889AF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536D2D4-C118-4916-84E3-0034B694845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460243-E62A-4925-BF7D-948931C762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AE0C0C7-25F9-492D-B649-AE0D0FA3C06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8AC731-C490-4432-BCD6-514F65F0D65B}"/>
              </a:ext>
            </a:extLst>
          </p:cNvPr>
          <p:cNvSpPr>
            <a:spLocks noGrp="1"/>
          </p:cNvSpPr>
          <p:nvPr>
            <p:ph type="dt" sz="half" idx="10"/>
          </p:nvPr>
        </p:nvSpPr>
        <p:spPr/>
        <p:txBody>
          <a:bodyPr/>
          <a:lstStyle/>
          <a:p>
            <a:fld id="{B61BEF0D-F0BB-DE4B-95CE-6DB70DBA9567}" type="datetimeFigureOut">
              <a:rPr lang="en-US" smtClean="0"/>
              <a:pPr/>
              <a:t>10-Nov-23</a:t>
            </a:fld>
            <a:endParaRPr lang="en-US" dirty="0"/>
          </a:p>
        </p:txBody>
      </p:sp>
      <p:sp>
        <p:nvSpPr>
          <p:cNvPr id="8" name="Footer Placeholder 7">
            <a:extLst>
              <a:ext uri="{FF2B5EF4-FFF2-40B4-BE49-F238E27FC236}">
                <a16:creationId xmlns:a16="http://schemas.microsoft.com/office/drawing/2014/main" id="{57E71C3B-0A73-4B63-A988-3D1B0CC4DD5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44931DD-C5F1-4987-A1B3-D72FF3E75F1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4932774"/>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871EB-ABC4-4A4E-AEFE-3DC4857EAE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0ACA96-15F3-4C3A-8865-53EFC5F28FCF}"/>
              </a:ext>
            </a:extLst>
          </p:cNvPr>
          <p:cNvSpPr>
            <a:spLocks noGrp="1"/>
          </p:cNvSpPr>
          <p:nvPr>
            <p:ph type="dt" sz="half" idx="10"/>
          </p:nvPr>
        </p:nvSpPr>
        <p:spPr/>
        <p:txBody>
          <a:bodyPr/>
          <a:lstStyle/>
          <a:p>
            <a:fld id="{B61BEF0D-F0BB-DE4B-95CE-6DB70DBA9567}" type="datetimeFigureOut">
              <a:rPr lang="en-US" smtClean="0"/>
              <a:pPr/>
              <a:t>10-Nov-23</a:t>
            </a:fld>
            <a:endParaRPr lang="en-US" dirty="0"/>
          </a:p>
        </p:txBody>
      </p:sp>
      <p:sp>
        <p:nvSpPr>
          <p:cNvPr id="4" name="Footer Placeholder 3">
            <a:extLst>
              <a:ext uri="{FF2B5EF4-FFF2-40B4-BE49-F238E27FC236}">
                <a16:creationId xmlns:a16="http://schemas.microsoft.com/office/drawing/2014/main" id="{AF47102F-0AEC-4145-9BE4-059CE2F2DAC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E338021-770C-402D-B994-7C91ECB8DAB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6934700"/>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12C2C4-5F0D-448C-8382-579330808C42}"/>
              </a:ext>
            </a:extLst>
          </p:cNvPr>
          <p:cNvSpPr>
            <a:spLocks noGrp="1"/>
          </p:cNvSpPr>
          <p:nvPr>
            <p:ph type="dt" sz="half" idx="10"/>
          </p:nvPr>
        </p:nvSpPr>
        <p:spPr/>
        <p:txBody>
          <a:bodyPr/>
          <a:lstStyle/>
          <a:p>
            <a:fld id="{B61BEF0D-F0BB-DE4B-95CE-6DB70DBA9567}" type="datetimeFigureOut">
              <a:rPr lang="en-US" smtClean="0"/>
              <a:pPr/>
              <a:t>10-Nov-23</a:t>
            </a:fld>
            <a:endParaRPr lang="en-US" dirty="0"/>
          </a:p>
        </p:txBody>
      </p:sp>
      <p:sp>
        <p:nvSpPr>
          <p:cNvPr id="3" name="Footer Placeholder 2">
            <a:extLst>
              <a:ext uri="{FF2B5EF4-FFF2-40B4-BE49-F238E27FC236}">
                <a16:creationId xmlns:a16="http://schemas.microsoft.com/office/drawing/2014/main" id="{51BF1C2A-833C-4D9F-823B-215696F9ADE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5C4BD0B-008F-4F07-8FED-48FD67BF04D4}"/>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5967302"/>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0E3B3-6994-4210-9DFC-871E50F51E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C367AB-6014-49AB-89DF-F7040D4730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9829398-4220-4721-AC6F-663F15F07B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CE7571-1FB8-4B19-B89A-CEE96EB593B4}"/>
              </a:ext>
            </a:extLst>
          </p:cNvPr>
          <p:cNvSpPr>
            <a:spLocks noGrp="1"/>
          </p:cNvSpPr>
          <p:nvPr>
            <p:ph type="dt" sz="half" idx="10"/>
          </p:nvPr>
        </p:nvSpPr>
        <p:spPr/>
        <p:txBody>
          <a:bodyPr/>
          <a:lstStyle/>
          <a:p>
            <a:fld id="{42A54C80-263E-416B-A8E0-580EDEADCBDC}" type="datetimeFigureOut">
              <a:rPr lang="en-US" smtClean="0"/>
              <a:t>10-Nov-23</a:t>
            </a:fld>
            <a:endParaRPr lang="en-US" dirty="0"/>
          </a:p>
        </p:txBody>
      </p:sp>
      <p:sp>
        <p:nvSpPr>
          <p:cNvPr id="6" name="Footer Placeholder 5">
            <a:extLst>
              <a:ext uri="{FF2B5EF4-FFF2-40B4-BE49-F238E27FC236}">
                <a16:creationId xmlns:a16="http://schemas.microsoft.com/office/drawing/2014/main" id="{FB3D304B-46F7-41E5-B58C-CFC8B5D593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D4CC84B-6630-4F43-BDA4-3DFB0FB7BB4B}"/>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925018403"/>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D449F-68C9-4507-AB9D-9493584B8A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11C6EDA-725C-4AEF-81B9-9249921ACE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A9A116-8806-4DD9-A18F-A8BFF9296B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467FA5-2F93-4B70-80B6-59F00A5536A7}"/>
              </a:ext>
            </a:extLst>
          </p:cNvPr>
          <p:cNvSpPr>
            <a:spLocks noGrp="1"/>
          </p:cNvSpPr>
          <p:nvPr>
            <p:ph type="dt" sz="half" idx="10"/>
          </p:nvPr>
        </p:nvSpPr>
        <p:spPr/>
        <p:txBody>
          <a:bodyPr/>
          <a:lstStyle/>
          <a:p>
            <a:fld id="{B61BEF0D-F0BB-DE4B-95CE-6DB70DBA9567}" type="datetimeFigureOut">
              <a:rPr lang="en-US" smtClean="0"/>
              <a:pPr/>
              <a:t>10-Nov-23</a:t>
            </a:fld>
            <a:endParaRPr lang="en-US" dirty="0"/>
          </a:p>
        </p:txBody>
      </p:sp>
      <p:sp>
        <p:nvSpPr>
          <p:cNvPr id="6" name="Footer Placeholder 5">
            <a:extLst>
              <a:ext uri="{FF2B5EF4-FFF2-40B4-BE49-F238E27FC236}">
                <a16:creationId xmlns:a16="http://schemas.microsoft.com/office/drawing/2014/main" id="{8FAD8D04-06F7-45D2-B341-83DF03E80EA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835A524-A2A6-44D9-9823-DD0FD629B19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0075139"/>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911A4E-3888-43A0-86C4-589E111F5A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D29352A-6D6A-4359-B61B-B55E9771A0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1E69B8-E18B-48A4-A737-0B99DE13ED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10-Nov-23</a:t>
            </a:fld>
            <a:endParaRPr lang="en-US" dirty="0"/>
          </a:p>
        </p:txBody>
      </p:sp>
      <p:sp>
        <p:nvSpPr>
          <p:cNvPr id="5" name="Footer Placeholder 4">
            <a:extLst>
              <a:ext uri="{FF2B5EF4-FFF2-40B4-BE49-F238E27FC236}">
                <a16:creationId xmlns:a16="http://schemas.microsoft.com/office/drawing/2014/main" id="{659F8C16-A08F-44FC-AC63-B1CCCEDDB8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C5782A5-BE8C-4308-A971-11C61896D2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238759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4A19F41-EE7C-4516-A5E1-DCAE61C612CC}"/>
              </a:ext>
            </a:extLst>
          </p:cNvPr>
          <p:cNvSpPr/>
          <p:nvPr/>
        </p:nvSpPr>
        <p:spPr>
          <a:xfrm>
            <a:off x="831274" y="2090172"/>
            <a:ext cx="11097490" cy="3662541"/>
          </a:xfrm>
          <a:prstGeom prst="rect">
            <a:avLst/>
          </a:prstGeom>
        </p:spPr>
        <p:txBody>
          <a:bodyPr wrap="square">
            <a:spAutoFit/>
          </a:bodyPr>
          <a:lstStyle/>
          <a:p>
            <a:r>
              <a:rPr lang="en-US" sz="6400" b="1" dirty="0">
                <a:solidFill>
                  <a:schemeClr val="tx2">
                    <a:lumMod val="75000"/>
                  </a:schemeClr>
                </a:solidFill>
                <a:effectLst>
                  <a:outerShdw blurRad="38100" dist="38100" dir="2700000" algn="tl">
                    <a:srgbClr val="000000">
                      <a:alpha val="43137"/>
                    </a:srgbClr>
                  </a:outerShdw>
                </a:effectLst>
              </a:rPr>
              <a:t>			Listening Tips </a:t>
            </a:r>
          </a:p>
          <a:p>
            <a:r>
              <a:rPr lang="en-US" sz="6400" b="1" dirty="0">
                <a:solidFill>
                  <a:schemeClr val="tx2">
                    <a:lumMod val="75000"/>
                  </a:schemeClr>
                </a:solidFill>
                <a:effectLst>
                  <a:outerShdw blurRad="38100" dist="38100" dir="2700000" algn="tl">
                    <a:srgbClr val="000000">
                      <a:alpha val="43137"/>
                    </a:srgbClr>
                  </a:outerShdw>
                </a:effectLst>
              </a:rPr>
              <a:t>		for your IELTS exam</a:t>
            </a:r>
          </a:p>
          <a:p>
            <a:endParaRPr lang="en-US" sz="6400" b="1" dirty="0">
              <a:solidFill>
                <a:schemeClr val="tx2">
                  <a:lumMod val="75000"/>
                </a:schemeClr>
              </a:solidFill>
              <a:effectLst>
                <a:outerShdw blurRad="38100" dist="38100" dir="2700000" algn="tl">
                  <a:srgbClr val="000000">
                    <a:alpha val="43137"/>
                  </a:srgbClr>
                </a:outerShdw>
              </a:effectLst>
            </a:endParaRPr>
          </a:p>
          <a:p>
            <a:r>
              <a:rPr lang="en-US" sz="4000" b="1" dirty="0">
                <a:solidFill>
                  <a:srgbClr val="002060"/>
                </a:solidFill>
                <a:effectLst>
                  <a:outerShdw blurRad="38100" dist="38100" dir="2700000" algn="tl">
                    <a:srgbClr val="000000">
                      <a:alpha val="43137"/>
                    </a:srgbClr>
                  </a:outerShdw>
                </a:effectLst>
                <a:latin typeface="Bahnschrift Condensed" panose="020B0502040204020203" pitchFamily="34" charset="0"/>
              </a:rPr>
              <a:t>						   </a:t>
            </a:r>
            <a:endParaRPr lang="en-US" sz="3600" b="1" dirty="0">
              <a:solidFill>
                <a:srgbClr val="002060"/>
              </a:solidFill>
              <a:effectLst>
                <a:outerShdw blurRad="38100" dist="38100" dir="2700000" algn="tl">
                  <a:srgbClr val="000000">
                    <a:alpha val="43137"/>
                  </a:srgbClr>
                </a:outerShdw>
              </a:effectLst>
              <a:latin typeface="Bahnschrift Condensed" panose="020B0502040204020203" pitchFamily="34" charset="0"/>
            </a:endParaRPr>
          </a:p>
        </p:txBody>
      </p:sp>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Tree>
    <p:extLst>
      <p:ext uri="{BB962C8B-B14F-4D97-AF65-F5344CB8AC3E}">
        <p14:creationId xmlns:p14="http://schemas.microsoft.com/office/powerpoint/2010/main" val="2728822881"/>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993718"/>
            <a:ext cx="11804073" cy="4870564"/>
          </a:xfrm>
          <a:prstGeom prst="rect">
            <a:avLst/>
          </a:prstGeom>
          <a:noFill/>
        </p:spPr>
        <p:txBody>
          <a:bodyPr wrap="square" rtlCol="0">
            <a:spAutoFit/>
          </a:bodyPr>
          <a:lstStyle/>
          <a:p>
            <a:endParaRPr lang="en-US" dirty="0"/>
          </a:p>
          <a:p>
            <a:r>
              <a:rPr lang="en-US" sz="3200" b="1" dirty="0"/>
              <a:t>Reverse engineer the reading and listening tests</a:t>
            </a:r>
            <a:endParaRPr lang="en-US" sz="1100" b="1" dirty="0"/>
          </a:p>
          <a:p>
            <a:endParaRPr lang="en-US" sz="1050" b="1" dirty="0"/>
          </a:p>
          <a:p>
            <a:pPr marL="342900" indent="-342900">
              <a:buFont typeface="Arial" panose="020B0604020202020204" pitchFamily="34" charset="0"/>
              <a:buChar char="•"/>
            </a:pPr>
            <a:r>
              <a:rPr lang="en-US" sz="2000" dirty="0"/>
              <a:t>Find official IELTS exams. Cambridge is the best because they are usually slightly harder than the real test. Make sure you have the answer key. Some people sell it separately.</a:t>
            </a:r>
          </a:p>
          <a:p>
            <a:pPr marL="285750" indent="-285750">
              <a:buFont typeface="Arial" panose="020B0604020202020204" pitchFamily="34" charset="0"/>
              <a:buChar char="•"/>
            </a:pPr>
            <a:endParaRPr lang="en-US" sz="1400" dirty="0"/>
          </a:p>
          <a:p>
            <a:pPr marL="342900" indent="-342900">
              <a:buFont typeface="Arial" panose="020B0604020202020204" pitchFamily="34" charset="0"/>
              <a:buChar char="•"/>
            </a:pPr>
            <a:r>
              <a:rPr lang="en-US" sz="2000" dirty="0"/>
              <a:t>The Cambridge practice tests are also written by the same professionals who write the official exams.</a:t>
            </a:r>
          </a:p>
          <a:p>
            <a:pPr marL="285750" indent="-285750">
              <a:buFont typeface="Arial" panose="020B0604020202020204" pitchFamily="34" charset="0"/>
              <a:buChar char="•"/>
            </a:pPr>
            <a:endParaRPr lang="en-US" sz="1400" dirty="0"/>
          </a:p>
          <a:p>
            <a:pPr marL="342900" indent="-342900">
              <a:buFont typeface="Arial" panose="020B0604020202020204" pitchFamily="34" charset="0"/>
              <a:buChar char="•"/>
            </a:pPr>
            <a:r>
              <a:rPr lang="en-US" sz="2000" dirty="0"/>
              <a:t>Sit down with an exam paper and look at the answers first, and then look at the questions.</a:t>
            </a:r>
          </a:p>
          <a:p>
            <a:pPr marL="285750" indent="-285750">
              <a:buFont typeface="Arial" panose="020B0604020202020204" pitchFamily="34" charset="0"/>
              <a:buChar char="•"/>
            </a:pPr>
            <a:endParaRPr lang="en-US" sz="1400" dirty="0"/>
          </a:p>
          <a:p>
            <a:pPr marL="342900" indent="-342900">
              <a:buFont typeface="Arial" panose="020B0604020202020204" pitchFamily="34" charset="0"/>
              <a:buChar char="•"/>
            </a:pPr>
            <a:r>
              <a:rPr lang="en-US" sz="2000" dirty="0"/>
              <a:t>Work out how the questions are asked, what they ask and how.</a:t>
            </a:r>
          </a:p>
          <a:p>
            <a:pPr marL="285750" indent="-285750">
              <a:buFont typeface="Arial" panose="020B0604020202020204" pitchFamily="34" charset="0"/>
              <a:buChar char="•"/>
            </a:pPr>
            <a:endParaRPr lang="en-US" sz="1400" dirty="0"/>
          </a:p>
          <a:p>
            <a:pPr marL="342900" indent="-342900">
              <a:buFont typeface="Arial" panose="020B0604020202020204" pitchFamily="34" charset="0"/>
              <a:buChar char="•"/>
            </a:pPr>
            <a:r>
              <a:rPr lang="en-US" sz="2000" dirty="0"/>
              <a:t>This strategy for the IELTS listening test makes it far easier to find answers when you do the real test.</a:t>
            </a:r>
          </a:p>
          <a:p>
            <a:r>
              <a:rPr lang="en-US" sz="2000" dirty="0"/>
              <a:t> </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2679842069"/>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993718"/>
            <a:ext cx="11804073" cy="4308872"/>
          </a:xfrm>
          <a:prstGeom prst="rect">
            <a:avLst/>
          </a:prstGeom>
          <a:noFill/>
        </p:spPr>
        <p:txBody>
          <a:bodyPr wrap="square" rtlCol="0">
            <a:spAutoFit/>
          </a:bodyPr>
          <a:lstStyle/>
          <a:p>
            <a:r>
              <a:rPr lang="en-US" sz="3200" b="1" dirty="0"/>
              <a:t>How is the IELTS Listening score calculated?</a:t>
            </a:r>
          </a:p>
          <a:p>
            <a:endParaRPr lang="en-US" sz="2800" b="1" dirty="0"/>
          </a:p>
          <a:p>
            <a:pPr marL="342900" indent="-342900">
              <a:buFont typeface="Arial" panose="020B0604020202020204" pitchFamily="34" charset="0"/>
              <a:buChar char="•"/>
            </a:pPr>
            <a:r>
              <a:rPr lang="en-US" sz="2000" dirty="0"/>
              <a:t>The </a:t>
            </a:r>
            <a:r>
              <a:rPr lang="en-US" sz="2000" b="1" dirty="0"/>
              <a:t>IELTS listening</a:t>
            </a:r>
            <a:r>
              <a:rPr lang="en-US" sz="2000" dirty="0"/>
              <a:t> exam tests English comprehension skills. The examiner looks to see whether you can listen to a piece of information and successfully answer questions.</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The listening scores are out of 40 and are calculated based on the number of correct answers. Points are </a:t>
            </a:r>
            <a:r>
              <a:rPr lang="en-US" sz="2000" b="1" dirty="0"/>
              <a:t>not</a:t>
            </a:r>
            <a:r>
              <a:rPr lang="en-US" sz="2000" dirty="0"/>
              <a:t> taken away for incorrect answers.</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Once you have completed the listening test you will be graded according to the following bandwidth ranging from a score of 4 to 9.</a:t>
            </a:r>
          </a:p>
          <a:p>
            <a:endParaRPr lang="en-US" dirty="0"/>
          </a:p>
          <a:p>
            <a:endParaRPr lang="en-US" dirty="0"/>
          </a:p>
          <a:p>
            <a:endParaRPr lang="en-US" dirty="0"/>
          </a:p>
        </p:txBody>
      </p:sp>
    </p:spTree>
    <p:extLst>
      <p:ext uri="{BB962C8B-B14F-4D97-AF65-F5344CB8AC3E}">
        <p14:creationId xmlns:p14="http://schemas.microsoft.com/office/powerpoint/2010/main" val="4249414768"/>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pic>
        <p:nvPicPr>
          <p:cNvPr id="3" name="Picture 2">
            <a:extLst>
              <a:ext uri="{FF2B5EF4-FFF2-40B4-BE49-F238E27FC236}">
                <a16:creationId xmlns:a16="http://schemas.microsoft.com/office/drawing/2014/main" id="{FC604405-F48B-4823-8E3D-8EFBDEC56A1A}"/>
              </a:ext>
            </a:extLst>
          </p:cNvPr>
          <p:cNvPicPr>
            <a:picLocks noChangeAspect="1"/>
          </p:cNvPicPr>
          <p:nvPr/>
        </p:nvPicPr>
        <p:blipFill>
          <a:blip r:embed="rId4"/>
          <a:stretch>
            <a:fillRect/>
          </a:stretch>
        </p:blipFill>
        <p:spPr>
          <a:xfrm>
            <a:off x="1574765" y="67109"/>
            <a:ext cx="5093168" cy="6790891"/>
          </a:xfrm>
          <a:prstGeom prst="rect">
            <a:avLst/>
          </a:prstGeom>
        </p:spPr>
      </p:pic>
    </p:spTree>
    <p:extLst>
      <p:ext uri="{BB962C8B-B14F-4D97-AF65-F5344CB8AC3E}">
        <p14:creationId xmlns:p14="http://schemas.microsoft.com/office/powerpoint/2010/main" val="2009482570"/>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167988"/>
            <a:ext cx="11804073" cy="6401753"/>
          </a:xfrm>
          <a:prstGeom prst="rect">
            <a:avLst/>
          </a:prstGeom>
          <a:noFill/>
        </p:spPr>
        <p:txBody>
          <a:bodyPr wrap="square" rtlCol="0">
            <a:spAutoFit/>
          </a:bodyPr>
          <a:lstStyle/>
          <a:p>
            <a:endParaRPr lang="en-US" dirty="0"/>
          </a:p>
          <a:p>
            <a:endParaRPr lang="en-US" sz="1200" dirty="0"/>
          </a:p>
          <a:p>
            <a:endParaRPr lang="en-US" dirty="0"/>
          </a:p>
          <a:p>
            <a:r>
              <a:rPr lang="en-US" sz="3200" b="1" dirty="0"/>
              <a:t>Five-step method for improving your listening skills for IELTS</a:t>
            </a:r>
          </a:p>
          <a:p>
            <a:endParaRPr lang="en-US" sz="1600" b="1" dirty="0"/>
          </a:p>
          <a:p>
            <a:r>
              <a:rPr lang="en-US" sz="2000" dirty="0"/>
              <a:t>Improving your listening skills requires active (not passive) listening practice. Focusing on understanding what you are listening to is important when you practice listening.</a:t>
            </a:r>
          </a:p>
          <a:p>
            <a:endParaRPr lang="en-US" sz="2000" dirty="0"/>
          </a:p>
          <a:p>
            <a:r>
              <a:rPr lang="en-US" sz="2000" dirty="0"/>
              <a:t>The best method to develop this skill is by combining listening and reading. Find audio examples with a text transcript to check your comprehension after listening.</a:t>
            </a:r>
          </a:p>
          <a:p>
            <a:endParaRPr lang="en-US" sz="2000" dirty="0"/>
          </a:p>
          <a:p>
            <a:r>
              <a:rPr lang="en-US" sz="2000" b="1" i="1" dirty="0"/>
              <a:t>Step 1: Listen to the audio clip (no reading)</a:t>
            </a:r>
          </a:p>
          <a:p>
            <a:r>
              <a:rPr lang="en-US" sz="2000" dirty="0"/>
              <a:t>See how much you can understand the general gist and start to pick out keywords.</a:t>
            </a:r>
          </a:p>
          <a:p>
            <a:endParaRPr lang="en-US" dirty="0"/>
          </a:p>
          <a:p>
            <a:r>
              <a:rPr lang="en-US" sz="2000" b="1" i="1" dirty="0"/>
              <a:t>Step 2: Repeat and repeat again (still no reading!)</a:t>
            </a:r>
          </a:p>
          <a:p>
            <a:r>
              <a:rPr lang="en-US" sz="2000" dirty="0"/>
              <a:t>Listen to the clip again. Based on what you understood the first time, is there now more that you can pick out?</a:t>
            </a:r>
          </a:p>
          <a:p>
            <a:r>
              <a:rPr lang="en-US" sz="2000" dirty="0"/>
              <a:t>Continue to listen to the clip several times to see if you can comprehend a little bit more each time.</a:t>
            </a:r>
          </a:p>
          <a:p>
            <a:r>
              <a:rPr lang="en-US" sz="2000" dirty="0"/>
              <a:t>Only move to step 3 when you’re not comprehending anything more from the audio. Your goal should be to understand as much as possible from the audio!</a:t>
            </a:r>
          </a:p>
          <a:p>
            <a:endParaRPr lang="en-US" dirty="0"/>
          </a:p>
          <a:p>
            <a:endParaRPr lang="en-US" dirty="0"/>
          </a:p>
        </p:txBody>
      </p:sp>
    </p:spTree>
    <p:extLst>
      <p:ext uri="{BB962C8B-B14F-4D97-AF65-F5344CB8AC3E}">
        <p14:creationId xmlns:p14="http://schemas.microsoft.com/office/powerpoint/2010/main" val="1001150271"/>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0"/>
            <a:ext cx="11804073" cy="6017032"/>
          </a:xfrm>
          <a:prstGeom prst="rect">
            <a:avLst/>
          </a:prstGeom>
          <a:noFill/>
        </p:spPr>
        <p:txBody>
          <a:bodyPr wrap="square" rtlCol="0">
            <a:spAutoFit/>
          </a:bodyPr>
          <a:lstStyle/>
          <a:p>
            <a:endParaRPr lang="en-US" dirty="0"/>
          </a:p>
          <a:p>
            <a:endParaRPr lang="en-US" sz="1200" dirty="0"/>
          </a:p>
          <a:p>
            <a:endParaRPr lang="en-US" dirty="0"/>
          </a:p>
          <a:p>
            <a:r>
              <a:rPr lang="en-US" sz="3200" b="1" dirty="0"/>
              <a:t>Five-step method for improving your listening skills for IELTS</a:t>
            </a:r>
          </a:p>
          <a:p>
            <a:endParaRPr lang="en-US" sz="1600" b="1" dirty="0"/>
          </a:p>
          <a:p>
            <a:endParaRPr lang="en-US" sz="1100" dirty="0"/>
          </a:p>
          <a:p>
            <a:r>
              <a:rPr lang="en-US" sz="2000" b="1" i="1" dirty="0"/>
              <a:t>Step 3: Read the text</a:t>
            </a:r>
          </a:p>
          <a:p>
            <a:r>
              <a:rPr lang="en-US" sz="2000" dirty="0"/>
              <a:t>Check your understanding and identify any new vocabulary. See if you can guess the meaning of any new words based on the context before looking them up.</a:t>
            </a:r>
          </a:p>
          <a:p>
            <a:endParaRPr lang="en-US" sz="2000" dirty="0"/>
          </a:p>
          <a:p>
            <a:r>
              <a:rPr lang="en-US" sz="2000" b="1" i="1" dirty="0"/>
              <a:t>Step 4: Listen with the text</a:t>
            </a:r>
          </a:p>
          <a:p>
            <a:r>
              <a:rPr lang="en-US" sz="2000" dirty="0"/>
              <a:t>Listen to the pronunciation of phrases and groups of words.</a:t>
            </a:r>
          </a:p>
          <a:p>
            <a:endParaRPr lang="en-US" sz="2000" dirty="0"/>
          </a:p>
          <a:p>
            <a:r>
              <a:rPr lang="en-US" sz="2000" b="1" i="1" dirty="0"/>
              <a:t>Step 5: Listen a few more times without the text</a:t>
            </a:r>
          </a:p>
          <a:p>
            <a:r>
              <a:rPr lang="en-US" sz="2000" dirty="0"/>
              <a:t>At this point, you should be able to understand the majority of the clip. Repetition makes it easier to understand the words and phrases when you hear them again.</a:t>
            </a:r>
          </a:p>
          <a:p>
            <a:endParaRPr lang="en-US" sz="2000" dirty="0"/>
          </a:p>
          <a:p>
            <a:r>
              <a:rPr lang="en-US" sz="2000" dirty="0"/>
              <a:t>		</a:t>
            </a:r>
            <a:r>
              <a:rPr lang="en-US" sz="2000" dirty="0">
                <a:solidFill>
                  <a:srgbClr val="00B050"/>
                </a:solidFill>
              </a:rPr>
              <a:t>As Ben W says: </a:t>
            </a:r>
            <a:r>
              <a:rPr lang="en-US" sz="2000" b="1" dirty="0">
                <a:solidFill>
                  <a:srgbClr val="00B050"/>
                </a:solidFill>
              </a:rPr>
              <a:t>REPETITION IS THE MOTHER OF ALL LEARNING</a:t>
            </a:r>
            <a:r>
              <a:rPr lang="en-US" sz="2000" dirty="0">
                <a:solidFill>
                  <a:srgbClr val="00B050"/>
                </a:solidFill>
              </a:rPr>
              <a:t>.</a:t>
            </a:r>
          </a:p>
          <a:p>
            <a:r>
              <a:rPr lang="en-US" sz="2000" dirty="0">
                <a:solidFill>
                  <a:srgbClr val="00B050"/>
                </a:solidFill>
              </a:rPr>
              <a:t>		These steps were adapted from Benny’s great blog: FluentIn3Months</a:t>
            </a:r>
          </a:p>
          <a:p>
            <a:r>
              <a:rPr lang="en-US" dirty="0"/>
              <a:t>	</a:t>
            </a:r>
          </a:p>
        </p:txBody>
      </p:sp>
    </p:spTree>
    <p:extLst>
      <p:ext uri="{BB962C8B-B14F-4D97-AF65-F5344CB8AC3E}">
        <p14:creationId xmlns:p14="http://schemas.microsoft.com/office/powerpoint/2010/main" val="1677596334"/>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0"/>
            <a:ext cx="11804073" cy="6017032"/>
          </a:xfrm>
          <a:prstGeom prst="rect">
            <a:avLst/>
          </a:prstGeom>
          <a:noFill/>
        </p:spPr>
        <p:txBody>
          <a:bodyPr wrap="square" rtlCol="0">
            <a:spAutoFit/>
          </a:bodyPr>
          <a:lstStyle/>
          <a:p>
            <a:endParaRPr lang="en-US" dirty="0"/>
          </a:p>
          <a:p>
            <a:endParaRPr lang="en-US" sz="1200" dirty="0"/>
          </a:p>
          <a:p>
            <a:endParaRPr lang="en-US" dirty="0"/>
          </a:p>
          <a:p>
            <a:r>
              <a:rPr lang="en-US" sz="3200" b="1" dirty="0"/>
              <a:t>Five-step method for improving your listening skills for IELTS</a:t>
            </a:r>
          </a:p>
          <a:p>
            <a:endParaRPr lang="en-US" sz="1600" b="1" dirty="0"/>
          </a:p>
          <a:p>
            <a:endParaRPr lang="en-US" sz="1100" dirty="0"/>
          </a:p>
          <a:p>
            <a:r>
              <a:rPr lang="en-US" sz="2000" b="1" i="1" dirty="0"/>
              <a:t>Step 3: Read the text</a:t>
            </a:r>
          </a:p>
          <a:p>
            <a:r>
              <a:rPr lang="en-US" sz="2000" dirty="0"/>
              <a:t>Check your understanding and identify any new vocabulary. See if you can guess the meaning of any new words based on the context before looking them up.</a:t>
            </a:r>
          </a:p>
          <a:p>
            <a:endParaRPr lang="en-US" sz="2000" dirty="0"/>
          </a:p>
          <a:p>
            <a:r>
              <a:rPr lang="en-US" sz="2000" b="1" i="1" dirty="0"/>
              <a:t>Step 4: Listen with the text</a:t>
            </a:r>
          </a:p>
          <a:p>
            <a:r>
              <a:rPr lang="en-US" sz="2000" dirty="0"/>
              <a:t>Listen to the pronunciation of phrases and groups of words.</a:t>
            </a:r>
          </a:p>
          <a:p>
            <a:endParaRPr lang="en-US" sz="2000" dirty="0"/>
          </a:p>
          <a:p>
            <a:r>
              <a:rPr lang="en-US" sz="2000" b="1" i="1" dirty="0"/>
              <a:t>Step 5: Listen a few more times without the text</a:t>
            </a:r>
          </a:p>
          <a:p>
            <a:r>
              <a:rPr lang="en-US" sz="2000" dirty="0"/>
              <a:t>At this point, you should be able to understand the majority of the clip. Repetition makes it easier to understand the words and phrases when you hear them again.</a:t>
            </a:r>
          </a:p>
          <a:p>
            <a:endParaRPr lang="en-US" sz="2000" dirty="0"/>
          </a:p>
          <a:p>
            <a:r>
              <a:rPr lang="en-US" sz="2000" dirty="0"/>
              <a:t>		</a:t>
            </a:r>
            <a:r>
              <a:rPr lang="en-US" sz="2000" dirty="0">
                <a:solidFill>
                  <a:srgbClr val="00B050"/>
                </a:solidFill>
              </a:rPr>
              <a:t>As Ben W says: </a:t>
            </a:r>
            <a:r>
              <a:rPr lang="en-US" sz="2000" b="1" dirty="0">
                <a:solidFill>
                  <a:srgbClr val="00B050"/>
                </a:solidFill>
              </a:rPr>
              <a:t>REPETITION IS THE MOTHER OF ALL LEARNING</a:t>
            </a:r>
            <a:r>
              <a:rPr lang="en-US" sz="2000" dirty="0">
                <a:solidFill>
                  <a:srgbClr val="00B050"/>
                </a:solidFill>
              </a:rPr>
              <a:t>.</a:t>
            </a:r>
          </a:p>
          <a:p>
            <a:r>
              <a:rPr lang="en-US" sz="2000" dirty="0">
                <a:solidFill>
                  <a:srgbClr val="00B050"/>
                </a:solidFill>
              </a:rPr>
              <a:t>		These steps were adapted from Benny’s great blog: FluentIn3Months</a:t>
            </a:r>
          </a:p>
          <a:p>
            <a:r>
              <a:rPr lang="en-US" dirty="0"/>
              <a:t>	</a:t>
            </a:r>
          </a:p>
        </p:txBody>
      </p:sp>
    </p:spTree>
    <p:extLst>
      <p:ext uri="{BB962C8B-B14F-4D97-AF65-F5344CB8AC3E}">
        <p14:creationId xmlns:p14="http://schemas.microsoft.com/office/powerpoint/2010/main" val="2720909834"/>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D5C20FE-6F0A-41C0-A940-A3E67FFD77CF}"/>
              </a:ext>
            </a:extLst>
          </p:cNvPr>
          <p:cNvSpPr txBox="1">
            <a:spLocks/>
          </p:cNvSpPr>
          <p:nvPr/>
        </p:nvSpPr>
        <p:spPr>
          <a:xfrm>
            <a:off x="2667074" y="2605849"/>
            <a:ext cx="7766936" cy="1646302"/>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8000" b="1" dirty="0">
                <a:effectLst>
                  <a:outerShdw blurRad="38100" dist="38100" dir="2700000" algn="tl">
                    <a:srgbClr val="000000">
                      <a:alpha val="43137"/>
                    </a:srgbClr>
                  </a:outerShdw>
                </a:effectLst>
                <a:latin typeface="Comic Sans MS" panose="030F0702030302020204" pitchFamily="66" charset="0"/>
              </a:rPr>
              <a:t>Thank You…!!!</a:t>
            </a:r>
          </a:p>
        </p:txBody>
      </p:sp>
      <p:pic>
        <p:nvPicPr>
          <p:cNvPr id="7" name="Picture 6">
            <a:extLst>
              <a:ext uri="{FF2B5EF4-FFF2-40B4-BE49-F238E27FC236}">
                <a16:creationId xmlns:a16="http://schemas.microsoft.com/office/drawing/2014/main" id="{22DC3B9D-C3C0-4FD1-8861-59DCF936511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5861" y="6031591"/>
            <a:ext cx="3982426" cy="826409"/>
          </a:xfrm>
          <a:prstGeom prst="rect">
            <a:avLst/>
          </a:prstGeom>
          <a:noFill/>
          <a:ln>
            <a:noFill/>
          </a:ln>
        </p:spPr>
      </p:pic>
    </p:spTree>
    <p:extLst>
      <p:ext uri="{BB962C8B-B14F-4D97-AF65-F5344CB8AC3E}">
        <p14:creationId xmlns:p14="http://schemas.microsoft.com/office/powerpoint/2010/main" val="2466222062"/>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736023"/>
            <a:ext cx="11804073" cy="9879628"/>
          </a:xfrm>
          <a:prstGeom prst="rect">
            <a:avLst/>
          </a:prstGeom>
          <a:noFill/>
        </p:spPr>
        <p:txBody>
          <a:bodyPr wrap="square" rtlCol="0">
            <a:spAutoFit/>
          </a:bodyPr>
          <a:lstStyle/>
          <a:p>
            <a:r>
              <a:rPr lang="en-US" sz="3200" b="1" dirty="0"/>
              <a:t>Listening tips for your IELTS exam</a:t>
            </a:r>
          </a:p>
          <a:p>
            <a:endParaRPr lang="en-US" b="1" dirty="0"/>
          </a:p>
          <a:p>
            <a:endParaRPr lang="en-US" sz="2000" b="1" dirty="0"/>
          </a:p>
          <a:p>
            <a:pPr marL="457200" indent="-457200">
              <a:buFont typeface="+mj-lt"/>
              <a:buAutoNum type="arabicPeriod"/>
            </a:pPr>
            <a:r>
              <a:rPr lang="en-US" sz="2000" b="1" dirty="0"/>
              <a:t>Attempt all questions</a:t>
            </a:r>
            <a:r>
              <a:rPr lang="en-US" sz="2000" dirty="0"/>
              <a:t> – there are no penalties for incorrect answers. Be careful to not waste time on a question that you don’t know though – guess and move on.</a:t>
            </a:r>
          </a:p>
          <a:p>
            <a:pPr marL="457200" indent="-457200">
              <a:buFont typeface="+mj-lt"/>
              <a:buAutoNum type="arabicPeriod"/>
            </a:pPr>
            <a:endParaRPr lang="en-US" sz="2000" dirty="0"/>
          </a:p>
          <a:p>
            <a:pPr marL="457200" indent="-457200">
              <a:buFont typeface="+mj-lt"/>
              <a:buAutoNum type="arabicPeriod"/>
            </a:pPr>
            <a:r>
              <a:rPr lang="en-US" sz="2000" b="1" dirty="0"/>
              <a:t>Watch out for plurals in answers</a:t>
            </a:r>
            <a:r>
              <a:rPr lang="en-US" sz="2000" dirty="0"/>
              <a:t>. If the question requires a plural answer, a singular answer is incorrect.</a:t>
            </a:r>
          </a:p>
          <a:p>
            <a:pPr marL="457200" indent="-457200">
              <a:buFont typeface="+mj-lt"/>
              <a:buAutoNum type="arabicPeriod"/>
            </a:pPr>
            <a:endParaRPr lang="en-US" sz="2000" dirty="0"/>
          </a:p>
          <a:p>
            <a:pPr marL="457200" indent="-457200">
              <a:buFont typeface="+mj-lt"/>
              <a:buAutoNum type="arabicPeriod"/>
            </a:pPr>
            <a:r>
              <a:rPr lang="en-US" sz="2000" b="1" dirty="0"/>
              <a:t>Answers appear in the order they are heard in the audio.</a:t>
            </a:r>
            <a:r>
              <a:rPr lang="en-US" sz="2000" dirty="0"/>
              <a:t> They come quickly or with large gaps between them.</a:t>
            </a:r>
          </a:p>
          <a:p>
            <a:pPr marL="457200" indent="-457200">
              <a:buFont typeface="+mj-lt"/>
              <a:buAutoNum type="arabicPeriod"/>
            </a:pPr>
            <a:endParaRPr lang="en-US" sz="2000" dirty="0"/>
          </a:p>
          <a:p>
            <a:pPr marL="457200" indent="-457200">
              <a:buFont typeface="+mj-lt"/>
              <a:buAutoNum type="arabicPeriod"/>
            </a:pPr>
            <a:r>
              <a:rPr lang="en-US" sz="2000" b="1" dirty="0"/>
              <a:t>Prepare to hear a potential answer that is not the actual answer</a:t>
            </a:r>
            <a:r>
              <a:rPr lang="en-US" sz="2000" dirty="0"/>
              <a:t>. This is common when two people are making plans. They first agree on meeting at a certain time, but then one remembers that they cannot so they decide on a new time.</a:t>
            </a:r>
          </a:p>
          <a:p>
            <a:pPr marL="457200" indent="-457200">
              <a:buFont typeface="+mj-lt"/>
              <a:buAutoNum type="arabicPeriod"/>
            </a:pPr>
            <a:endParaRPr lang="en-US" sz="2000" dirty="0"/>
          </a:p>
          <a:p>
            <a:pPr marL="457200" indent="-457200">
              <a:buFont typeface="+mj-lt"/>
              <a:buAutoNum type="arabicPeriod"/>
            </a:pPr>
            <a:r>
              <a:rPr lang="en-US" sz="2000" b="1" dirty="0"/>
              <a:t>Take care when you transfer your answers</a:t>
            </a:r>
            <a:r>
              <a:rPr lang="en-US" sz="2000" dirty="0"/>
              <a:t> and pay attention to the word limit for your answers on your answer sheet!</a:t>
            </a:r>
          </a:p>
          <a:p>
            <a:endParaRPr lang="en-US" sz="20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184762912"/>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736023"/>
            <a:ext cx="11804073" cy="8525411"/>
          </a:xfrm>
          <a:prstGeom prst="rect">
            <a:avLst/>
          </a:prstGeom>
          <a:noFill/>
        </p:spPr>
        <p:txBody>
          <a:bodyPr wrap="square" rtlCol="0">
            <a:spAutoFit/>
          </a:bodyPr>
          <a:lstStyle/>
          <a:p>
            <a:r>
              <a:rPr lang="en-US" sz="3200" b="1" dirty="0"/>
              <a:t>Listening tips for your IELTS exam</a:t>
            </a:r>
          </a:p>
          <a:p>
            <a:endParaRPr lang="en-US" sz="2000" b="1" dirty="0"/>
          </a:p>
          <a:p>
            <a:endParaRPr lang="en-US" dirty="0"/>
          </a:p>
          <a:p>
            <a:pPr marL="457200" indent="-457200">
              <a:buFont typeface="+mj-lt"/>
              <a:buAutoNum type="arabicPeriod" startAt="6"/>
            </a:pPr>
            <a:r>
              <a:rPr lang="en-US" sz="2000" b="1" dirty="0"/>
              <a:t>Multiple-choice answers will ask for a letter (a, b, c, d).</a:t>
            </a:r>
            <a:r>
              <a:rPr lang="en-US" sz="2000" dirty="0"/>
              <a:t> Write the letter and not the corresponding answer.</a:t>
            </a:r>
          </a:p>
          <a:p>
            <a:pPr marL="457200" indent="-457200">
              <a:buFont typeface="+mj-lt"/>
              <a:buAutoNum type="arabicPeriod" startAt="6"/>
            </a:pPr>
            <a:endParaRPr lang="en-US" sz="2000" dirty="0"/>
          </a:p>
          <a:p>
            <a:pPr marL="457200" indent="-457200">
              <a:buFont typeface="+mj-lt"/>
              <a:buAutoNum type="arabicPeriod" startAt="6"/>
            </a:pPr>
            <a:r>
              <a:rPr lang="en-US" sz="2000" b="1" dirty="0"/>
              <a:t>When asked to complete a sentence using no more than two words</a:t>
            </a:r>
            <a:r>
              <a:rPr lang="en-US" sz="2000" dirty="0"/>
              <a:t>, and the correct answer is “leather coat,” then “a coat made of leather” is incorrect. Same goes for numbers.</a:t>
            </a:r>
          </a:p>
          <a:p>
            <a:pPr marL="457200" indent="-457200">
              <a:buFont typeface="+mj-lt"/>
              <a:buAutoNum type="arabicPeriod" startAt="6"/>
            </a:pPr>
            <a:endParaRPr lang="en-US" sz="2000" dirty="0"/>
          </a:p>
          <a:p>
            <a:pPr marL="457200" indent="-457200">
              <a:buFont typeface="+mj-lt"/>
              <a:buAutoNum type="arabicPeriod" startAt="6"/>
            </a:pPr>
            <a:r>
              <a:rPr lang="en-US" sz="2000" b="1" dirty="0"/>
              <a:t>Hyphenated word</a:t>
            </a:r>
            <a:r>
              <a:rPr lang="en-US" sz="2000" dirty="0"/>
              <a:t>s (like “part-time”) are considered as one word.</a:t>
            </a:r>
          </a:p>
          <a:p>
            <a:pPr marL="457200" indent="-457200">
              <a:buFont typeface="+mj-lt"/>
              <a:buAutoNum type="arabicPeriod" startAt="6"/>
            </a:pPr>
            <a:endParaRPr lang="en-US" sz="2000" dirty="0"/>
          </a:p>
          <a:p>
            <a:pPr marL="457200" indent="-457200">
              <a:buFont typeface="+mj-lt"/>
              <a:buAutoNum type="arabicPeriod" startAt="6"/>
            </a:pPr>
            <a:r>
              <a:rPr lang="en-US" sz="2000" b="1" dirty="0"/>
              <a:t>A date (1990) is considered one number.</a:t>
            </a:r>
          </a:p>
          <a:p>
            <a:pPr marL="457200" indent="-457200">
              <a:buFont typeface="+mj-lt"/>
              <a:buAutoNum type="arabicPeriod" startAt="6"/>
            </a:pPr>
            <a:endParaRPr lang="en-US" sz="2000" dirty="0"/>
          </a:p>
          <a:p>
            <a:pPr marL="457200" indent="-457200">
              <a:buFont typeface="+mj-lt"/>
              <a:buAutoNum type="arabicPeriod" startAt="6"/>
            </a:pPr>
            <a:r>
              <a:rPr lang="en-US" sz="2000" b="1" dirty="0"/>
              <a:t>Focus on what the speaker is saying </a:t>
            </a:r>
            <a:r>
              <a:rPr lang="en-US" sz="2000" b="1" u="sng" dirty="0"/>
              <a:t>not</a:t>
            </a:r>
            <a:r>
              <a:rPr lang="en-US" sz="2000" b="1" dirty="0"/>
              <a:t> how they say it.</a:t>
            </a:r>
          </a:p>
          <a:p>
            <a:pPr marL="457200" indent="-457200">
              <a:buFont typeface="+mj-lt"/>
              <a:buAutoNum type="arabicPeriod" startAt="6"/>
            </a:pPr>
            <a:endParaRPr lang="en-US" sz="2000" dirty="0"/>
          </a:p>
          <a:p>
            <a:pPr marL="457200" indent="-457200">
              <a:buFont typeface="+mj-lt"/>
              <a:buAutoNum type="arabicPeriod" startAt="6"/>
            </a:pPr>
            <a:r>
              <a:rPr lang="en-US" sz="2000" b="1" dirty="0"/>
              <a:t>Don’t take notes in complete sentences</a:t>
            </a:r>
            <a:r>
              <a:rPr lang="en-US" sz="2000" dirty="0"/>
              <a:t> – jot down the key points and abbreviate. You only need to write down enough to help your memory later.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260490605"/>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736023"/>
            <a:ext cx="11804073" cy="7571303"/>
          </a:xfrm>
          <a:prstGeom prst="rect">
            <a:avLst/>
          </a:prstGeom>
          <a:noFill/>
        </p:spPr>
        <p:txBody>
          <a:bodyPr wrap="square" rtlCol="0">
            <a:spAutoFit/>
          </a:bodyPr>
          <a:lstStyle/>
          <a:p>
            <a:r>
              <a:rPr lang="en-US" sz="3200" b="1" dirty="0"/>
              <a:t>Listening tips for your IELTS exam</a:t>
            </a:r>
          </a:p>
          <a:p>
            <a:endParaRPr lang="en-US" sz="2000" b="1" dirty="0"/>
          </a:p>
          <a:p>
            <a:endParaRPr lang="en-US" dirty="0"/>
          </a:p>
          <a:p>
            <a:pPr marL="457200" indent="-457200">
              <a:buFont typeface="+mj-lt"/>
              <a:buAutoNum type="arabicPeriod" startAt="12"/>
            </a:pPr>
            <a:r>
              <a:rPr lang="en-US" sz="2000" dirty="0"/>
              <a:t>Get the habit of </a:t>
            </a:r>
            <a:r>
              <a:rPr lang="en-US" sz="2000" b="1" dirty="0"/>
              <a:t>distinguishing between essential and non-essential information</a:t>
            </a:r>
            <a:r>
              <a:rPr lang="en-US" sz="2000" dirty="0"/>
              <a:t>. If two people are talking about making plans for a dinner date, the important information is the date/time they finally agree upon. Other dates/times they </a:t>
            </a:r>
            <a:r>
              <a:rPr lang="en-US" sz="2000" b="1" dirty="0"/>
              <a:t>considered</a:t>
            </a:r>
            <a:r>
              <a:rPr lang="en-US" sz="2000" dirty="0"/>
              <a:t> </a:t>
            </a:r>
            <a:r>
              <a:rPr lang="en-US" sz="2000" b="1" dirty="0"/>
              <a:t>become irrelevant.</a:t>
            </a:r>
          </a:p>
          <a:p>
            <a:pPr marL="457200" indent="-457200">
              <a:buFont typeface="+mj-lt"/>
              <a:buAutoNum type="arabicPeriod" startAt="12"/>
            </a:pPr>
            <a:endParaRPr lang="en-US" sz="2000" dirty="0"/>
          </a:p>
          <a:p>
            <a:pPr marL="457200" indent="-457200">
              <a:buFont typeface="+mj-lt"/>
              <a:buAutoNum type="arabicPeriod" startAt="12"/>
            </a:pPr>
            <a:r>
              <a:rPr lang="en-US" sz="2000" b="1" dirty="0"/>
              <a:t>Try to guess what the speaker is going to say</a:t>
            </a:r>
            <a:r>
              <a:rPr lang="en-US" sz="2000" dirty="0"/>
              <a:t>. Speakers, will often drop clue words or outline what they will to talk about beforehand. This gives you the ability to start your own outline to then fill in.</a:t>
            </a:r>
          </a:p>
          <a:p>
            <a:pPr marL="457200" indent="-457200">
              <a:buFont typeface="+mj-lt"/>
              <a:buAutoNum type="arabicPeriod" startAt="12"/>
            </a:pPr>
            <a:endParaRPr lang="en-US" sz="2000" dirty="0"/>
          </a:p>
          <a:p>
            <a:pPr marL="457200" indent="-457200">
              <a:buFont typeface="+mj-lt"/>
              <a:buAutoNum type="arabicPeriod" startAt="12"/>
            </a:pPr>
            <a:r>
              <a:rPr lang="en-US" sz="2000" b="1" dirty="0"/>
              <a:t>Listen to the audio while reading the audio script.</a:t>
            </a:r>
            <a:r>
              <a:rPr lang="en-US" sz="2000" dirty="0"/>
              <a:t> This will help you get a sense of how questions are spaced out, as well as learning some useful common expressions that are frequently used in listening tests. We often give this tip to students wondering how to improve listening in IELTS.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45449896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736023"/>
            <a:ext cx="11804073" cy="7171194"/>
          </a:xfrm>
          <a:prstGeom prst="rect">
            <a:avLst/>
          </a:prstGeom>
          <a:noFill/>
        </p:spPr>
        <p:txBody>
          <a:bodyPr wrap="square" rtlCol="0">
            <a:spAutoFit/>
          </a:bodyPr>
          <a:lstStyle/>
          <a:p>
            <a:endParaRPr lang="en-US" dirty="0"/>
          </a:p>
          <a:p>
            <a:r>
              <a:rPr lang="en-US" sz="3200" b="1" dirty="0"/>
              <a:t>IELTS Listening tips to predict answers in the listening exam</a:t>
            </a:r>
          </a:p>
          <a:p>
            <a:endParaRPr lang="en-US" sz="2800" b="1" dirty="0"/>
          </a:p>
          <a:p>
            <a:pPr marL="342900" indent="-342900">
              <a:buFont typeface="Arial" panose="020B0604020202020204" pitchFamily="34" charset="0"/>
              <a:buChar char="•"/>
            </a:pPr>
            <a:r>
              <a:rPr lang="en-US" sz="2000" dirty="0"/>
              <a:t>You have the opportunity to read the questions before listening to the recording. Take advantage of this!</a:t>
            </a:r>
          </a:p>
          <a:p>
            <a:endParaRPr lang="en-US" sz="2000" dirty="0"/>
          </a:p>
          <a:p>
            <a:pPr marL="342900" indent="-342900">
              <a:buFont typeface="Arial" panose="020B0604020202020204" pitchFamily="34" charset="0"/>
              <a:buChar char="•"/>
            </a:pPr>
            <a:r>
              <a:rPr lang="en-US" sz="2000" dirty="0"/>
              <a:t>The questions can help you determine what type of answer you’re looking for. For example, if you have the following question:</a:t>
            </a:r>
          </a:p>
          <a:p>
            <a:endParaRPr lang="en-US" sz="2000" dirty="0"/>
          </a:p>
          <a:p>
            <a:pPr marL="342900" indent="-342900">
              <a:buFont typeface="Arial" panose="020B0604020202020204" pitchFamily="34" charset="0"/>
              <a:buChar char="•"/>
            </a:pPr>
            <a:r>
              <a:rPr lang="en-US" sz="2000" i="1" dirty="0"/>
              <a:t>“He would like to meet in ____________.”</a:t>
            </a:r>
          </a:p>
          <a:p>
            <a:endParaRPr lang="en-US" sz="2000" dirty="0"/>
          </a:p>
          <a:p>
            <a:pPr marL="342900" indent="-342900">
              <a:buFont typeface="Arial" panose="020B0604020202020204" pitchFamily="34" charset="0"/>
              <a:buChar char="•"/>
            </a:pPr>
            <a:r>
              <a:rPr lang="en-US" sz="2000" dirty="0"/>
              <a:t>The preposition “</a:t>
            </a:r>
            <a:r>
              <a:rPr lang="en-US" sz="2000" b="1" dirty="0"/>
              <a:t>in</a:t>
            </a:r>
            <a:r>
              <a:rPr lang="en-US" sz="2000" dirty="0"/>
              <a:t>” clues you into the type of answer you should be looking for.</a:t>
            </a:r>
          </a:p>
          <a:p>
            <a:endParaRPr lang="en-US" sz="2000" dirty="0"/>
          </a:p>
          <a:p>
            <a:pPr marL="342900" indent="-342900">
              <a:buFont typeface="Arial" panose="020B0604020202020204" pitchFamily="34" charset="0"/>
              <a:buChar char="•"/>
            </a:pPr>
            <a:r>
              <a:rPr lang="en-US" sz="2000" dirty="0"/>
              <a:t>The answer, in this case, has to be either a period of time (2 days), a month (April), a year (2018), or a season (Winter).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85719412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472788"/>
            <a:ext cx="11804073" cy="8156079"/>
          </a:xfrm>
          <a:prstGeom prst="rect">
            <a:avLst/>
          </a:prstGeom>
          <a:noFill/>
        </p:spPr>
        <p:txBody>
          <a:bodyPr wrap="square" rtlCol="0">
            <a:spAutoFit/>
          </a:bodyPr>
          <a:lstStyle/>
          <a:p>
            <a:endParaRPr lang="en-US" dirty="0"/>
          </a:p>
          <a:p>
            <a:r>
              <a:rPr lang="en-US" sz="3200" b="1" dirty="0"/>
              <a:t>Here’s one of our </a:t>
            </a:r>
            <a:r>
              <a:rPr lang="en-US" sz="3200" b="1" dirty="0" err="1"/>
              <a:t>favourite</a:t>
            </a:r>
            <a:r>
              <a:rPr lang="en-US" sz="3200" b="1" dirty="0"/>
              <a:t> IELTS listening tips: Different prepositions will dictate different answers.</a:t>
            </a:r>
          </a:p>
          <a:p>
            <a:r>
              <a:rPr lang="en-US" sz="2000" b="1" dirty="0">
                <a:solidFill>
                  <a:srgbClr val="0070C0"/>
                </a:solidFill>
              </a:rPr>
              <a:t>Here are some examples:</a:t>
            </a:r>
          </a:p>
          <a:p>
            <a:r>
              <a:rPr lang="en-US" sz="2000" dirty="0">
                <a:solidFill>
                  <a:srgbClr val="00B050"/>
                </a:solidFill>
              </a:rPr>
              <a:t>Preposition: AT</a:t>
            </a:r>
          </a:p>
          <a:p>
            <a:r>
              <a:rPr lang="en-US" sz="2000" dirty="0"/>
              <a:t>Possible answer: Time, Part of Day, Place</a:t>
            </a:r>
          </a:p>
          <a:p>
            <a:r>
              <a:rPr lang="en-US" sz="2000" dirty="0"/>
              <a:t>Examples: 9 pm, dawn, the restaurant</a:t>
            </a:r>
          </a:p>
          <a:p>
            <a:endParaRPr lang="en-US" sz="1200" dirty="0"/>
          </a:p>
          <a:p>
            <a:r>
              <a:rPr lang="en-US" sz="2000" dirty="0">
                <a:solidFill>
                  <a:srgbClr val="00B050"/>
                </a:solidFill>
              </a:rPr>
              <a:t>Preposition: IN</a:t>
            </a:r>
          </a:p>
          <a:p>
            <a:r>
              <a:rPr lang="en-US" sz="2000" dirty="0"/>
              <a:t>Possible answer: Period of Time, Month, Year, Season</a:t>
            </a:r>
          </a:p>
          <a:p>
            <a:r>
              <a:rPr lang="en-US" sz="2000" dirty="0"/>
              <a:t>Examples: 2 days/hour/minutes, April, 2018, Winter</a:t>
            </a:r>
          </a:p>
          <a:p>
            <a:endParaRPr lang="en-US" sz="1200" dirty="0"/>
          </a:p>
          <a:p>
            <a:r>
              <a:rPr lang="en-US" sz="2000" dirty="0">
                <a:solidFill>
                  <a:srgbClr val="00B050"/>
                </a:solidFill>
              </a:rPr>
              <a:t>Preposition: ON</a:t>
            </a:r>
          </a:p>
          <a:p>
            <a:r>
              <a:rPr lang="en-US" sz="2000" dirty="0"/>
              <a:t>Possible answer: Day, Date</a:t>
            </a:r>
          </a:p>
          <a:p>
            <a:r>
              <a:rPr lang="en-US" sz="2000" dirty="0"/>
              <a:t>Examples: Monday, January 15th (or 15th of January)</a:t>
            </a:r>
          </a:p>
          <a:p>
            <a:endParaRPr lang="en-US" sz="1200" dirty="0"/>
          </a:p>
          <a:p>
            <a:r>
              <a:rPr lang="en-US" sz="2000" dirty="0">
                <a:solidFill>
                  <a:srgbClr val="00B050"/>
                </a:solidFill>
              </a:rPr>
              <a:t>Preposition: no preposition</a:t>
            </a:r>
          </a:p>
          <a:p>
            <a:r>
              <a:rPr lang="en-US" sz="2000" dirty="0"/>
              <a:t>Possible answer: Person other</a:t>
            </a:r>
          </a:p>
          <a:p>
            <a:r>
              <a:rPr lang="en-US" sz="2000" dirty="0"/>
              <a:t>Examples: Emily now, at once, tomorrow, next year, this afternoon, person</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300237269"/>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472788"/>
            <a:ext cx="11804073" cy="6001643"/>
          </a:xfrm>
          <a:prstGeom prst="rect">
            <a:avLst/>
          </a:prstGeom>
          <a:noFill/>
        </p:spPr>
        <p:txBody>
          <a:bodyPr wrap="square" rtlCol="0">
            <a:spAutoFit/>
          </a:bodyPr>
          <a:lstStyle/>
          <a:p>
            <a:endParaRPr lang="en-US" dirty="0"/>
          </a:p>
          <a:p>
            <a:endParaRPr lang="en-US" sz="1200" dirty="0"/>
          </a:p>
          <a:p>
            <a:endParaRPr lang="en-US" dirty="0"/>
          </a:p>
          <a:p>
            <a:r>
              <a:rPr lang="en-US" sz="3200" b="1" dirty="0"/>
              <a:t>What happens on the listening test?</a:t>
            </a:r>
          </a:p>
          <a:p>
            <a:endParaRPr lang="en-US" sz="1600" b="1" dirty="0"/>
          </a:p>
          <a:p>
            <a:r>
              <a:rPr lang="en-US" sz="2000" b="1" dirty="0">
                <a:solidFill>
                  <a:srgbClr val="0070C0"/>
                </a:solidFill>
              </a:rPr>
              <a:t>The IELTS listening test is designed to assess how well you can:</a:t>
            </a:r>
          </a:p>
          <a:p>
            <a:pPr marL="1371600" indent="234950">
              <a:lnSpc>
                <a:spcPct val="200000"/>
              </a:lnSpc>
              <a:buFont typeface="Arial" panose="020B0604020202020204" pitchFamily="34" charset="0"/>
              <a:buChar char="•"/>
            </a:pPr>
            <a:r>
              <a:rPr lang="en-US" sz="2000" dirty="0"/>
              <a:t>Understand both main ideas and detailed information</a:t>
            </a:r>
          </a:p>
          <a:p>
            <a:pPr marL="1371600" indent="234950">
              <a:lnSpc>
                <a:spcPct val="200000"/>
              </a:lnSpc>
              <a:buFont typeface="Arial" panose="020B0604020202020204" pitchFamily="34" charset="0"/>
              <a:buChar char="•"/>
            </a:pPr>
            <a:r>
              <a:rPr lang="en-US" sz="2000" dirty="0" err="1"/>
              <a:t>Recognise</a:t>
            </a:r>
            <a:r>
              <a:rPr lang="en-US" sz="2000" dirty="0"/>
              <a:t> the opinions and attitudes of a speaker </a:t>
            </a:r>
          </a:p>
          <a:p>
            <a:pPr marL="1371600" indent="234950">
              <a:lnSpc>
                <a:spcPct val="200000"/>
              </a:lnSpc>
              <a:buFont typeface="Arial" panose="020B0604020202020204" pitchFamily="34" charset="0"/>
              <a:buChar char="•"/>
            </a:pPr>
            <a:r>
              <a:rPr lang="en-US" sz="2000" dirty="0"/>
              <a:t>Follow the development of an idea or argument</a:t>
            </a:r>
          </a:p>
          <a:p>
            <a:pPr>
              <a:lnSpc>
                <a:spcPct val="200000"/>
              </a:lnSpc>
            </a:pPr>
            <a:r>
              <a:rPr lang="en-US" sz="2000" dirty="0"/>
              <a:t>	</a:t>
            </a:r>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159540281"/>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472788"/>
            <a:ext cx="11804073" cy="5324535"/>
          </a:xfrm>
          <a:prstGeom prst="rect">
            <a:avLst/>
          </a:prstGeom>
          <a:noFill/>
        </p:spPr>
        <p:txBody>
          <a:bodyPr wrap="square" rtlCol="0">
            <a:spAutoFit/>
          </a:bodyPr>
          <a:lstStyle/>
          <a:p>
            <a:endParaRPr lang="en-US" dirty="0"/>
          </a:p>
          <a:p>
            <a:endParaRPr lang="en-US" sz="1200" dirty="0"/>
          </a:p>
          <a:p>
            <a:r>
              <a:rPr lang="en-US" sz="3200" b="1" dirty="0"/>
              <a:t>Keep track of your results and improvement</a:t>
            </a:r>
            <a:endParaRPr lang="en-US" b="1" dirty="0"/>
          </a:p>
          <a:p>
            <a:endParaRPr lang="en-US" sz="3200" b="1" dirty="0"/>
          </a:p>
          <a:p>
            <a:pPr marL="342900" indent="-342900">
              <a:buFont typeface="Wingdings" panose="05000000000000000000" pitchFamily="2" charset="2"/>
              <a:buChar char="§"/>
            </a:pPr>
            <a:r>
              <a:rPr lang="en-US" sz="2000" dirty="0"/>
              <a:t>For the reading and listening, take practice tests to see where you’re losing points.</a:t>
            </a:r>
          </a:p>
          <a:p>
            <a:pPr marL="342900" indent="-342900">
              <a:buFont typeface="Wingdings" panose="05000000000000000000" pitchFamily="2" charset="2"/>
              <a:buChar char="§"/>
            </a:pPr>
            <a:endParaRPr lang="en-US" sz="2000" dirty="0"/>
          </a:p>
          <a:p>
            <a:pPr marL="342900" indent="-342900">
              <a:buFont typeface="Wingdings" panose="05000000000000000000" pitchFamily="2" charset="2"/>
              <a:buChar char="§"/>
            </a:pPr>
            <a:r>
              <a:rPr lang="en-US" sz="2000" dirty="0"/>
              <a:t>Practice tests are great because they will show what areas of English are giving you trouble and where to focus your attention in order to improve.</a:t>
            </a:r>
          </a:p>
          <a:p>
            <a:pPr marL="342900" indent="-342900">
              <a:buFont typeface="Wingdings" panose="05000000000000000000" pitchFamily="2" charset="2"/>
              <a:buChar char="§"/>
            </a:pPr>
            <a:endParaRPr lang="en-US" sz="2000" dirty="0"/>
          </a:p>
          <a:p>
            <a:pPr marL="342900" indent="-342900">
              <a:buFont typeface="Wingdings" panose="05000000000000000000" pitchFamily="2" charset="2"/>
              <a:buChar char="§"/>
            </a:pPr>
            <a:r>
              <a:rPr lang="en-US" sz="2000" dirty="0"/>
              <a:t>Focus on your weak spots at first before branching out in a new direction!</a:t>
            </a:r>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093055840"/>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472788"/>
            <a:ext cx="11804073" cy="5970865"/>
          </a:xfrm>
          <a:prstGeom prst="rect">
            <a:avLst/>
          </a:prstGeom>
          <a:noFill/>
        </p:spPr>
        <p:txBody>
          <a:bodyPr wrap="square" rtlCol="0">
            <a:spAutoFit/>
          </a:bodyPr>
          <a:lstStyle/>
          <a:p>
            <a:endParaRPr lang="en-US" dirty="0"/>
          </a:p>
          <a:p>
            <a:endParaRPr lang="en-US" sz="1200" dirty="0"/>
          </a:p>
          <a:p>
            <a:endParaRPr lang="en-US" dirty="0"/>
          </a:p>
          <a:p>
            <a:r>
              <a:rPr lang="en-US" sz="3200" b="1" dirty="0"/>
              <a:t>IELTS Writing and listening simultaneously (a key skill!)</a:t>
            </a:r>
            <a:endParaRPr lang="en-US" sz="1600" b="1" dirty="0"/>
          </a:p>
          <a:p>
            <a:endParaRPr lang="en-US" sz="3200" b="1" dirty="0"/>
          </a:p>
          <a:p>
            <a:pPr marL="342900" indent="-342900">
              <a:buFont typeface="Arial" panose="020B0604020202020204" pitchFamily="34" charset="0"/>
              <a:buChar char="•"/>
            </a:pPr>
            <a:r>
              <a:rPr lang="en-US" sz="2000" dirty="0"/>
              <a:t>Writing while listening is hard if you aim to capture everything.</a:t>
            </a:r>
          </a:p>
          <a:p>
            <a:endParaRPr lang="en-US" sz="2000" dirty="0"/>
          </a:p>
          <a:p>
            <a:pPr marL="342900" indent="-342900">
              <a:buFont typeface="Arial" panose="020B0604020202020204" pitchFamily="34" charset="0"/>
              <a:buChar char="•"/>
            </a:pPr>
            <a:r>
              <a:rPr lang="en-US" sz="2000" dirty="0"/>
              <a:t>The key here is that it’s not always possible throughout the entire exam so don’t let this tactic take up too much time.</a:t>
            </a:r>
          </a:p>
          <a:p>
            <a:endParaRPr lang="en-US" sz="2000" dirty="0"/>
          </a:p>
          <a:p>
            <a:pPr marL="342900" indent="-342900">
              <a:buFont typeface="Arial" panose="020B0604020202020204" pitchFamily="34" charset="0"/>
              <a:buChar char="•"/>
            </a:pPr>
            <a:r>
              <a:rPr lang="en-US" sz="2000" dirty="0"/>
              <a:t>This will require you to develop your concentration skills and limit distractions even more so than before because you are now using both of these skills simultaneously.</a:t>
            </a:r>
          </a:p>
          <a:p>
            <a:endParaRPr lang="en-US" sz="2000" dirty="0"/>
          </a:p>
          <a:p>
            <a:pPr marL="342900" indent="-342900">
              <a:buFont typeface="Arial" panose="020B0604020202020204" pitchFamily="34" charset="0"/>
              <a:buChar char="•"/>
            </a:pPr>
            <a:r>
              <a:rPr lang="en-US" sz="2000" dirty="0"/>
              <a:t>Concentration skills can be improved through meditation and practice.</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945561067"/>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6989</TotalTime>
  <Words>981</Words>
  <Application>Microsoft Office PowerPoint</Application>
  <PresentationFormat>Widescreen</PresentationFormat>
  <Paragraphs>232</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Bahnschrift Condensed</vt:lpstr>
      <vt:lpstr>Calibri</vt:lpstr>
      <vt:lpstr>Calibri Light</vt:lpstr>
      <vt:lpstr>Comic Sans MS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Terrin Hasanka Minuwandeniya</dc:creator>
  <cp:lastModifiedBy>Terrin Hasanka Minuwandeniya</cp:lastModifiedBy>
  <cp:revision>178</cp:revision>
  <dcterms:created xsi:type="dcterms:W3CDTF">2022-02-10T03:44:46Z</dcterms:created>
  <dcterms:modified xsi:type="dcterms:W3CDTF">2023-11-10T14:10:46Z</dcterms:modified>
</cp:coreProperties>
</file>