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78" r:id="rId3"/>
    <p:sldId id="290" r:id="rId4"/>
    <p:sldId id="291" r:id="rId5"/>
    <p:sldId id="292" r:id="rId6"/>
    <p:sldId id="293" r:id="rId7"/>
    <p:sldId id="294" r:id="rId8"/>
    <p:sldId id="295" r:id="rId9"/>
    <p:sldId id="296" r:id="rId10"/>
    <p:sldId id="297" r:id="rId11"/>
    <p:sldId id="27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errin Hasanka Minuwandeniya" initials="THM" lastIdx="1" clrIdx="0">
    <p:extLst>
      <p:ext uri="{19B8F6BF-5375-455C-9EA6-DF929625EA0E}">
        <p15:presenceInfo xmlns:p15="http://schemas.microsoft.com/office/powerpoint/2012/main" userId="a43c63f05358f66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24" autoAdjust="0"/>
    <p:restoredTop sz="94660"/>
  </p:normalViewPr>
  <p:slideViewPr>
    <p:cSldViewPr snapToGrid="0">
      <p:cViewPr varScale="1">
        <p:scale>
          <a:sx n="69" d="100"/>
          <a:sy n="69" d="100"/>
        </p:scale>
        <p:origin x="642"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CDC8D-E346-42C9-9707-F3B2415FA5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199DB0A-A358-4506-A316-121DDB62AA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75D6956-C07F-4D96-BBA2-69883E957646}"/>
              </a:ext>
            </a:extLst>
          </p:cNvPr>
          <p:cNvSpPr>
            <a:spLocks noGrp="1"/>
          </p:cNvSpPr>
          <p:nvPr>
            <p:ph type="dt" sz="half" idx="10"/>
          </p:nvPr>
        </p:nvSpPr>
        <p:spPr/>
        <p:txBody>
          <a:bodyPr/>
          <a:lstStyle/>
          <a:p>
            <a:fld id="{B61BEF0D-F0BB-DE4B-95CE-6DB70DBA9567}" type="datetimeFigureOut">
              <a:rPr lang="en-US" smtClean="0"/>
              <a:pPr/>
              <a:t>06-Nov-23</a:t>
            </a:fld>
            <a:endParaRPr lang="en-US" dirty="0"/>
          </a:p>
        </p:txBody>
      </p:sp>
      <p:sp>
        <p:nvSpPr>
          <p:cNvPr id="5" name="Footer Placeholder 4">
            <a:extLst>
              <a:ext uri="{FF2B5EF4-FFF2-40B4-BE49-F238E27FC236}">
                <a16:creationId xmlns:a16="http://schemas.microsoft.com/office/drawing/2014/main" id="{2037DDFE-2291-47C4-B7A6-9FB06CB53A7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7667C04-5B22-4EB4-9963-F978903081B9}"/>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08092752"/>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5E34B-2359-46ED-9ECA-9F541A78D0E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D9FE8A0-097E-48BE-8E5C-EE0C5E7B975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4CF5BD-0138-4CE2-A86D-34735B2B33DD}"/>
              </a:ext>
            </a:extLst>
          </p:cNvPr>
          <p:cNvSpPr>
            <a:spLocks noGrp="1"/>
          </p:cNvSpPr>
          <p:nvPr>
            <p:ph type="dt" sz="half" idx="10"/>
          </p:nvPr>
        </p:nvSpPr>
        <p:spPr/>
        <p:txBody>
          <a:bodyPr/>
          <a:lstStyle/>
          <a:p>
            <a:fld id="{55C6B4A9-1611-4792-9094-5F34BCA07E0B}" type="datetimeFigureOut">
              <a:rPr lang="en-US" smtClean="0"/>
              <a:t>06-Nov-23</a:t>
            </a:fld>
            <a:endParaRPr lang="en-US" dirty="0"/>
          </a:p>
        </p:txBody>
      </p:sp>
      <p:sp>
        <p:nvSpPr>
          <p:cNvPr id="5" name="Footer Placeholder 4">
            <a:extLst>
              <a:ext uri="{FF2B5EF4-FFF2-40B4-BE49-F238E27FC236}">
                <a16:creationId xmlns:a16="http://schemas.microsoft.com/office/drawing/2014/main" id="{165CB2D1-BA50-4476-B08A-F011F373482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2004B04-11A6-409A-A611-9B4929DCE40A}"/>
              </a:ext>
            </a:extLst>
          </p:cNvPr>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305833575"/>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51556-54BD-4060-81B9-06E7133A56F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3DE813E-7CA0-4A09-9B1A-E03299E339A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323BF4-8E50-450B-AD99-533A02A9504E}"/>
              </a:ext>
            </a:extLst>
          </p:cNvPr>
          <p:cNvSpPr>
            <a:spLocks noGrp="1"/>
          </p:cNvSpPr>
          <p:nvPr>
            <p:ph type="dt" sz="half" idx="10"/>
          </p:nvPr>
        </p:nvSpPr>
        <p:spPr/>
        <p:txBody>
          <a:bodyPr/>
          <a:lstStyle/>
          <a:p>
            <a:fld id="{B61BEF0D-F0BB-DE4B-95CE-6DB70DBA9567}" type="datetimeFigureOut">
              <a:rPr lang="en-US" smtClean="0"/>
              <a:pPr/>
              <a:t>06-Nov-23</a:t>
            </a:fld>
            <a:endParaRPr lang="en-US" dirty="0"/>
          </a:p>
        </p:txBody>
      </p:sp>
      <p:sp>
        <p:nvSpPr>
          <p:cNvPr id="5" name="Footer Placeholder 4">
            <a:extLst>
              <a:ext uri="{FF2B5EF4-FFF2-40B4-BE49-F238E27FC236}">
                <a16:creationId xmlns:a16="http://schemas.microsoft.com/office/drawing/2014/main" id="{C7D5A864-78EB-44C6-BC62-B660D4218E7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113777E-82AB-4F00-B31A-A13F4BA9C275}"/>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0886830"/>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9430F-E01A-4C0E-8543-AE308062AA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B69527C-7A36-49E3-97EB-12AF620C24F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ECC8DE-F155-4C15-939E-ACFE1C1BD842}"/>
              </a:ext>
            </a:extLst>
          </p:cNvPr>
          <p:cNvSpPr>
            <a:spLocks noGrp="1"/>
          </p:cNvSpPr>
          <p:nvPr>
            <p:ph type="dt" sz="half" idx="10"/>
          </p:nvPr>
        </p:nvSpPr>
        <p:spPr/>
        <p:txBody>
          <a:bodyPr/>
          <a:lstStyle/>
          <a:p>
            <a:fld id="{42A54C80-263E-416B-A8E0-580EDEADCBDC}" type="datetimeFigureOut">
              <a:rPr lang="en-US" smtClean="0"/>
              <a:t>06-Nov-23</a:t>
            </a:fld>
            <a:endParaRPr lang="en-US" dirty="0"/>
          </a:p>
        </p:txBody>
      </p:sp>
      <p:sp>
        <p:nvSpPr>
          <p:cNvPr id="5" name="Footer Placeholder 4">
            <a:extLst>
              <a:ext uri="{FF2B5EF4-FFF2-40B4-BE49-F238E27FC236}">
                <a16:creationId xmlns:a16="http://schemas.microsoft.com/office/drawing/2014/main" id="{E4B80B34-2277-40E8-9B6F-ED99DBFC4CA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304A009-5DD9-4F7E-915C-E9A1AA1B68A7}"/>
              </a:ext>
            </a:extLst>
          </p:cNvPr>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3937586247"/>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E8CE8-A4C0-40FE-A498-4D3D4CFC18B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E602BEF-83CC-4203-9302-AA06F27E41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A4061ED-ED8F-4D33-81D3-43A965FD8C83}"/>
              </a:ext>
            </a:extLst>
          </p:cNvPr>
          <p:cNvSpPr>
            <a:spLocks noGrp="1"/>
          </p:cNvSpPr>
          <p:nvPr>
            <p:ph type="dt" sz="half" idx="10"/>
          </p:nvPr>
        </p:nvSpPr>
        <p:spPr/>
        <p:txBody>
          <a:bodyPr/>
          <a:lstStyle/>
          <a:p>
            <a:fld id="{B61BEF0D-F0BB-DE4B-95CE-6DB70DBA9567}" type="datetimeFigureOut">
              <a:rPr lang="en-US" smtClean="0"/>
              <a:pPr/>
              <a:t>06-Nov-23</a:t>
            </a:fld>
            <a:endParaRPr lang="en-US" dirty="0"/>
          </a:p>
        </p:txBody>
      </p:sp>
      <p:sp>
        <p:nvSpPr>
          <p:cNvPr id="5" name="Footer Placeholder 4">
            <a:extLst>
              <a:ext uri="{FF2B5EF4-FFF2-40B4-BE49-F238E27FC236}">
                <a16:creationId xmlns:a16="http://schemas.microsoft.com/office/drawing/2014/main" id="{9B0E3A51-3082-47E3-B27A-70F00054BFF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AA162D2-F732-454E-8902-BFE18759BE55}"/>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67636614"/>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7B37A-8014-4A13-9A67-E05F3343A5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467C829-39E1-4905-A7C4-61ED16BDD86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55660C8-A1B9-4F95-96AB-B3AC8F3D10E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7331517-8EEE-4690-8EA5-CBE543B241B4}"/>
              </a:ext>
            </a:extLst>
          </p:cNvPr>
          <p:cNvSpPr>
            <a:spLocks noGrp="1"/>
          </p:cNvSpPr>
          <p:nvPr>
            <p:ph type="dt" sz="half" idx="10"/>
          </p:nvPr>
        </p:nvSpPr>
        <p:spPr/>
        <p:txBody>
          <a:bodyPr/>
          <a:lstStyle/>
          <a:p>
            <a:fld id="{42A54C80-263E-416B-A8E0-580EDEADCBDC}" type="datetimeFigureOut">
              <a:rPr lang="en-US" smtClean="0"/>
              <a:t>06-Nov-23</a:t>
            </a:fld>
            <a:endParaRPr lang="en-US" dirty="0"/>
          </a:p>
        </p:txBody>
      </p:sp>
      <p:sp>
        <p:nvSpPr>
          <p:cNvPr id="6" name="Footer Placeholder 5">
            <a:extLst>
              <a:ext uri="{FF2B5EF4-FFF2-40B4-BE49-F238E27FC236}">
                <a16:creationId xmlns:a16="http://schemas.microsoft.com/office/drawing/2014/main" id="{4D8133C0-44B7-4130-877F-44B3BA85CB9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19CFA40-1A6B-4489-9222-3B955E8142BE}"/>
              </a:ext>
            </a:extLst>
          </p:cNvPr>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46568212"/>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C09A8-B5A3-4065-87DA-75556DEDA77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6CD9305-5ADF-40CC-860E-D2D2F889AF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536D2D4-C118-4916-84E3-0034B694845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2460243-E62A-4925-BF7D-948931C762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AE0C0C7-25F9-492D-B649-AE0D0FA3C06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18AC731-C490-4432-BCD6-514F65F0D65B}"/>
              </a:ext>
            </a:extLst>
          </p:cNvPr>
          <p:cNvSpPr>
            <a:spLocks noGrp="1"/>
          </p:cNvSpPr>
          <p:nvPr>
            <p:ph type="dt" sz="half" idx="10"/>
          </p:nvPr>
        </p:nvSpPr>
        <p:spPr/>
        <p:txBody>
          <a:bodyPr/>
          <a:lstStyle/>
          <a:p>
            <a:fld id="{B61BEF0D-F0BB-DE4B-95CE-6DB70DBA9567}" type="datetimeFigureOut">
              <a:rPr lang="en-US" smtClean="0"/>
              <a:pPr/>
              <a:t>06-Nov-23</a:t>
            </a:fld>
            <a:endParaRPr lang="en-US" dirty="0"/>
          </a:p>
        </p:txBody>
      </p:sp>
      <p:sp>
        <p:nvSpPr>
          <p:cNvPr id="8" name="Footer Placeholder 7">
            <a:extLst>
              <a:ext uri="{FF2B5EF4-FFF2-40B4-BE49-F238E27FC236}">
                <a16:creationId xmlns:a16="http://schemas.microsoft.com/office/drawing/2014/main" id="{57E71C3B-0A73-4B63-A988-3D1B0CC4DD5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44931DD-C5F1-4987-A1B3-D72FF3E75F10}"/>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14932774"/>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871EB-ABC4-4A4E-AEFE-3DC4857EAE9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20ACA96-15F3-4C3A-8865-53EFC5F28FCF}"/>
              </a:ext>
            </a:extLst>
          </p:cNvPr>
          <p:cNvSpPr>
            <a:spLocks noGrp="1"/>
          </p:cNvSpPr>
          <p:nvPr>
            <p:ph type="dt" sz="half" idx="10"/>
          </p:nvPr>
        </p:nvSpPr>
        <p:spPr/>
        <p:txBody>
          <a:bodyPr/>
          <a:lstStyle/>
          <a:p>
            <a:fld id="{B61BEF0D-F0BB-DE4B-95CE-6DB70DBA9567}" type="datetimeFigureOut">
              <a:rPr lang="en-US" smtClean="0"/>
              <a:pPr/>
              <a:t>06-Nov-23</a:t>
            </a:fld>
            <a:endParaRPr lang="en-US" dirty="0"/>
          </a:p>
        </p:txBody>
      </p:sp>
      <p:sp>
        <p:nvSpPr>
          <p:cNvPr id="4" name="Footer Placeholder 3">
            <a:extLst>
              <a:ext uri="{FF2B5EF4-FFF2-40B4-BE49-F238E27FC236}">
                <a16:creationId xmlns:a16="http://schemas.microsoft.com/office/drawing/2014/main" id="{AF47102F-0AEC-4145-9BE4-059CE2F2DACC}"/>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E338021-770C-402D-B994-7C91ECB8DABB}"/>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36934700"/>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12C2C4-5F0D-448C-8382-579330808C42}"/>
              </a:ext>
            </a:extLst>
          </p:cNvPr>
          <p:cNvSpPr>
            <a:spLocks noGrp="1"/>
          </p:cNvSpPr>
          <p:nvPr>
            <p:ph type="dt" sz="half" idx="10"/>
          </p:nvPr>
        </p:nvSpPr>
        <p:spPr/>
        <p:txBody>
          <a:bodyPr/>
          <a:lstStyle/>
          <a:p>
            <a:fld id="{B61BEF0D-F0BB-DE4B-95CE-6DB70DBA9567}" type="datetimeFigureOut">
              <a:rPr lang="en-US" smtClean="0"/>
              <a:pPr/>
              <a:t>06-Nov-23</a:t>
            </a:fld>
            <a:endParaRPr lang="en-US" dirty="0"/>
          </a:p>
        </p:txBody>
      </p:sp>
      <p:sp>
        <p:nvSpPr>
          <p:cNvPr id="3" name="Footer Placeholder 2">
            <a:extLst>
              <a:ext uri="{FF2B5EF4-FFF2-40B4-BE49-F238E27FC236}">
                <a16:creationId xmlns:a16="http://schemas.microsoft.com/office/drawing/2014/main" id="{51BF1C2A-833C-4D9F-823B-215696F9ADE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95C4BD0B-008F-4F07-8FED-48FD67BF04D4}"/>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15967302"/>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0E3B3-6994-4210-9DFC-871E50F51E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9C367AB-6014-49AB-89DF-F7040D4730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9829398-4220-4721-AC6F-663F15F07B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DCE7571-1FB8-4B19-B89A-CEE96EB593B4}"/>
              </a:ext>
            </a:extLst>
          </p:cNvPr>
          <p:cNvSpPr>
            <a:spLocks noGrp="1"/>
          </p:cNvSpPr>
          <p:nvPr>
            <p:ph type="dt" sz="half" idx="10"/>
          </p:nvPr>
        </p:nvSpPr>
        <p:spPr/>
        <p:txBody>
          <a:bodyPr/>
          <a:lstStyle/>
          <a:p>
            <a:fld id="{42A54C80-263E-416B-A8E0-580EDEADCBDC}" type="datetimeFigureOut">
              <a:rPr lang="en-US" smtClean="0"/>
              <a:t>06-Nov-23</a:t>
            </a:fld>
            <a:endParaRPr lang="en-US" dirty="0"/>
          </a:p>
        </p:txBody>
      </p:sp>
      <p:sp>
        <p:nvSpPr>
          <p:cNvPr id="6" name="Footer Placeholder 5">
            <a:extLst>
              <a:ext uri="{FF2B5EF4-FFF2-40B4-BE49-F238E27FC236}">
                <a16:creationId xmlns:a16="http://schemas.microsoft.com/office/drawing/2014/main" id="{FB3D304B-46F7-41E5-B58C-CFC8B5D593F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D4CC84B-6630-4F43-BDA4-3DFB0FB7BB4B}"/>
              </a:ext>
            </a:extLst>
          </p:cNvPr>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925018403"/>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D449F-68C9-4507-AB9D-9493584B8A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11C6EDA-725C-4AEF-81B9-9249921ACE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AA9A116-8806-4DD9-A18F-A8BFF9296B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7467FA5-2F93-4B70-80B6-59F00A5536A7}"/>
              </a:ext>
            </a:extLst>
          </p:cNvPr>
          <p:cNvSpPr>
            <a:spLocks noGrp="1"/>
          </p:cNvSpPr>
          <p:nvPr>
            <p:ph type="dt" sz="half" idx="10"/>
          </p:nvPr>
        </p:nvSpPr>
        <p:spPr/>
        <p:txBody>
          <a:bodyPr/>
          <a:lstStyle/>
          <a:p>
            <a:fld id="{B61BEF0D-F0BB-DE4B-95CE-6DB70DBA9567}" type="datetimeFigureOut">
              <a:rPr lang="en-US" smtClean="0"/>
              <a:pPr/>
              <a:t>06-Nov-23</a:t>
            </a:fld>
            <a:endParaRPr lang="en-US" dirty="0"/>
          </a:p>
        </p:txBody>
      </p:sp>
      <p:sp>
        <p:nvSpPr>
          <p:cNvPr id="6" name="Footer Placeholder 5">
            <a:extLst>
              <a:ext uri="{FF2B5EF4-FFF2-40B4-BE49-F238E27FC236}">
                <a16:creationId xmlns:a16="http://schemas.microsoft.com/office/drawing/2014/main" id="{8FAD8D04-06F7-45D2-B341-83DF03E80EA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835A524-A2A6-44D9-9823-DD0FD629B193}"/>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40075139"/>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911A4E-3888-43A0-86C4-589E111F5A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D29352A-6D6A-4359-B61B-B55E9771A00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1E69B8-E18B-48A4-A737-0B99DE13ED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06-Nov-23</a:t>
            </a:fld>
            <a:endParaRPr lang="en-US" dirty="0"/>
          </a:p>
        </p:txBody>
      </p:sp>
      <p:sp>
        <p:nvSpPr>
          <p:cNvPr id="5" name="Footer Placeholder 4">
            <a:extLst>
              <a:ext uri="{FF2B5EF4-FFF2-40B4-BE49-F238E27FC236}">
                <a16:creationId xmlns:a16="http://schemas.microsoft.com/office/drawing/2014/main" id="{659F8C16-A08F-44FC-AC63-B1CCCEDDB8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C5782A5-BE8C-4308-A971-11C61896D2E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22387599"/>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ransition spd="slow">
    <p:wip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4A19F41-EE7C-4516-A5E1-DCAE61C612CC}"/>
              </a:ext>
            </a:extLst>
          </p:cNvPr>
          <p:cNvSpPr/>
          <p:nvPr/>
        </p:nvSpPr>
        <p:spPr>
          <a:xfrm>
            <a:off x="547255" y="2582614"/>
            <a:ext cx="11097490" cy="1692771"/>
          </a:xfrm>
          <a:prstGeom prst="rect">
            <a:avLst/>
          </a:prstGeom>
        </p:spPr>
        <p:txBody>
          <a:bodyPr wrap="square">
            <a:spAutoFit/>
          </a:bodyPr>
          <a:lstStyle/>
          <a:p>
            <a:r>
              <a:rPr lang="en-US" sz="6400" b="1" dirty="0">
                <a:solidFill>
                  <a:schemeClr val="tx2">
                    <a:lumMod val="75000"/>
                  </a:schemeClr>
                </a:solidFill>
                <a:effectLst>
                  <a:outerShdw blurRad="38100" dist="38100" dir="2700000" algn="tl">
                    <a:srgbClr val="000000">
                      <a:alpha val="43137"/>
                    </a:srgbClr>
                  </a:outerShdw>
                </a:effectLst>
              </a:rPr>
              <a:t>		   IELTS Listening Test </a:t>
            </a:r>
          </a:p>
          <a:p>
            <a:r>
              <a:rPr lang="en-US" sz="4000" b="1" dirty="0">
                <a:solidFill>
                  <a:srgbClr val="002060"/>
                </a:solidFill>
                <a:effectLst>
                  <a:outerShdw blurRad="38100" dist="38100" dir="2700000" algn="tl">
                    <a:srgbClr val="000000">
                      <a:alpha val="43137"/>
                    </a:srgbClr>
                  </a:outerShdw>
                </a:effectLst>
                <a:latin typeface="Bahnschrift Condensed" panose="020B0502040204020203" pitchFamily="34" charset="0"/>
              </a:rPr>
              <a:t>						   </a:t>
            </a:r>
            <a:endParaRPr lang="en-US" sz="3600" b="1" dirty="0">
              <a:solidFill>
                <a:srgbClr val="002060"/>
              </a:solidFill>
              <a:effectLst>
                <a:outerShdw blurRad="38100" dist="38100" dir="2700000" algn="tl">
                  <a:srgbClr val="000000">
                    <a:alpha val="43137"/>
                  </a:srgbClr>
                </a:outerShdw>
              </a:effectLst>
              <a:latin typeface="Bahnschrift Condensed" panose="020B0502040204020203" pitchFamily="34" charset="0"/>
            </a:endParaRPr>
          </a:p>
        </p:txBody>
      </p:sp>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Tree>
    <p:extLst>
      <p:ext uri="{BB962C8B-B14F-4D97-AF65-F5344CB8AC3E}">
        <p14:creationId xmlns:p14="http://schemas.microsoft.com/office/powerpoint/2010/main" val="2728822881"/>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pic>
        <p:nvPicPr>
          <p:cNvPr id="3" name="Picture 2">
            <a:extLst>
              <a:ext uri="{FF2B5EF4-FFF2-40B4-BE49-F238E27FC236}">
                <a16:creationId xmlns:a16="http://schemas.microsoft.com/office/drawing/2014/main" id="{01201386-971B-4AF5-BEE5-7C2A56579823}"/>
              </a:ext>
            </a:extLst>
          </p:cNvPr>
          <p:cNvPicPr>
            <a:picLocks noChangeAspect="1"/>
          </p:cNvPicPr>
          <p:nvPr/>
        </p:nvPicPr>
        <p:blipFill>
          <a:blip r:embed="rId4"/>
          <a:stretch>
            <a:fillRect/>
          </a:stretch>
        </p:blipFill>
        <p:spPr>
          <a:xfrm>
            <a:off x="1010949" y="145119"/>
            <a:ext cx="7994506" cy="6117437"/>
          </a:xfrm>
          <a:prstGeom prst="rect">
            <a:avLst/>
          </a:prstGeom>
        </p:spPr>
      </p:pic>
    </p:spTree>
    <p:extLst>
      <p:ext uri="{BB962C8B-B14F-4D97-AF65-F5344CB8AC3E}">
        <p14:creationId xmlns:p14="http://schemas.microsoft.com/office/powerpoint/2010/main" val="1682015870"/>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5D5C20FE-6F0A-41C0-A940-A3E67FFD77CF}"/>
              </a:ext>
            </a:extLst>
          </p:cNvPr>
          <p:cNvSpPr txBox="1">
            <a:spLocks/>
          </p:cNvSpPr>
          <p:nvPr/>
        </p:nvSpPr>
        <p:spPr>
          <a:xfrm>
            <a:off x="2667074" y="2605849"/>
            <a:ext cx="7766936" cy="1646302"/>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8000" b="1" dirty="0">
                <a:effectLst>
                  <a:outerShdw blurRad="38100" dist="38100" dir="2700000" algn="tl">
                    <a:srgbClr val="000000">
                      <a:alpha val="43137"/>
                    </a:srgbClr>
                  </a:outerShdw>
                </a:effectLst>
                <a:latin typeface="Comic Sans MS" panose="030F0702030302020204" pitchFamily="66" charset="0"/>
              </a:rPr>
              <a:t>Thank You…!!!</a:t>
            </a:r>
          </a:p>
        </p:txBody>
      </p:sp>
      <p:pic>
        <p:nvPicPr>
          <p:cNvPr id="7" name="Picture 6">
            <a:extLst>
              <a:ext uri="{FF2B5EF4-FFF2-40B4-BE49-F238E27FC236}">
                <a16:creationId xmlns:a16="http://schemas.microsoft.com/office/drawing/2014/main" id="{22DC3B9D-C3C0-4FD1-8861-59DCF936511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5861" y="6031591"/>
            <a:ext cx="3982426" cy="826409"/>
          </a:xfrm>
          <a:prstGeom prst="rect">
            <a:avLst/>
          </a:prstGeom>
          <a:noFill/>
          <a:ln>
            <a:noFill/>
          </a:ln>
        </p:spPr>
      </p:pic>
    </p:spTree>
    <p:extLst>
      <p:ext uri="{BB962C8B-B14F-4D97-AF65-F5344CB8AC3E}">
        <p14:creationId xmlns:p14="http://schemas.microsoft.com/office/powerpoint/2010/main" val="2466222062"/>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434253"/>
            <a:ext cx="11804073" cy="9725739"/>
          </a:xfrm>
          <a:prstGeom prst="rect">
            <a:avLst/>
          </a:prstGeom>
          <a:noFill/>
        </p:spPr>
        <p:txBody>
          <a:bodyPr wrap="square" rtlCol="0">
            <a:spAutoFit/>
          </a:bodyPr>
          <a:lstStyle/>
          <a:p>
            <a:r>
              <a:rPr lang="en-US" sz="3200" b="1" dirty="0"/>
              <a:t>IELTS Listening Test</a:t>
            </a:r>
          </a:p>
          <a:p>
            <a:endParaRPr lang="en-US" sz="2400" b="1" dirty="0"/>
          </a:p>
          <a:p>
            <a:pPr fontAlgn="base"/>
            <a:r>
              <a:rPr lang="en-US" sz="2800" b="1" dirty="0">
                <a:solidFill>
                  <a:srgbClr val="00B050"/>
                </a:solidFill>
              </a:rPr>
              <a:t>Test format</a:t>
            </a:r>
          </a:p>
          <a:p>
            <a:endParaRPr lang="en-US" sz="2400" b="1" dirty="0">
              <a:solidFill>
                <a:srgbClr val="00B050"/>
              </a:solidFill>
            </a:endParaRPr>
          </a:p>
          <a:p>
            <a:r>
              <a:rPr lang="en-US" sz="2200" dirty="0"/>
              <a:t>In IELTS, there are four papers: Listening, Reading, Writing, and Speaking. </a:t>
            </a:r>
          </a:p>
          <a:p>
            <a:endParaRPr lang="en-US" sz="2200" dirty="0"/>
          </a:p>
          <a:p>
            <a:r>
              <a:rPr lang="en-US" sz="2200" dirty="0"/>
              <a:t>There are two different IELTS modules: Academic and General Training. The Speaking and Listening tests are the same in both modules, but the Reading and Writing tests are different.</a:t>
            </a:r>
          </a:p>
          <a:p>
            <a:endParaRPr lang="en-US" sz="2000" dirty="0"/>
          </a:p>
          <a:p>
            <a:endParaRPr lang="en-US" sz="2000" dirty="0"/>
          </a:p>
          <a:p>
            <a:r>
              <a:rPr lang="en-US" sz="2800" b="1" dirty="0"/>
              <a:t>What’s in the IELTS Listening paper?</a:t>
            </a:r>
          </a:p>
          <a:p>
            <a:endParaRPr lang="en-US" sz="1400" b="1" dirty="0"/>
          </a:p>
          <a:p>
            <a:r>
              <a:rPr lang="en-US" sz="2000" dirty="0"/>
              <a:t>The paper has four parts, with ten questions in each part. The questions are in the same order as the information in the recording, so the answer to the first question will be before the answer to the second question, and so on.</a:t>
            </a:r>
          </a:p>
          <a:p>
            <a:endParaRPr lang="en-US" sz="2000" dirty="0"/>
          </a:p>
          <a:p>
            <a:endParaRPr lang="en-US" sz="2000"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184762912"/>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193963" y="714375"/>
            <a:ext cx="11804073" cy="9110186"/>
          </a:xfrm>
          <a:prstGeom prst="rect">
            <a:avLst/>
          </a:prstGeom>
          <a:noFill/>
        </p:spPr>
        <p:txBody>
          <a:bodyPr wrap="square" rtlCol="0">
            <a:spAutoFit/>
          </a:bodyPr>
          <a:lstStyle/>
          <a:p>
            <a:endParaRPr lang="en-US" sz="2200" dirty="0"/>
          </a:p>
          <a:p>
            <a:r>
              <a:rPr lang="en-US" sz="2400" b="1" dirty="0">
                <a:solidFill>
                  <a:srgbClr val="00B0F0"/>
                </a:solidFill>
              </a:rPr>
              <a:t>Parts 1 and 2 </a:t>
            </a:r>
            <a:r>
              <a:rPr lang="en-US" sz="2200" dirty="0"/>
              <a:t>deal with</a:t>
            </a:r>
            <a:r>
              <a:rPr lang="en-US" sz="2400" dirty="0">
                <a:latin typeface="Calibri (Body)"/>
              </a:rPr>
              <a:t> </a:t>
            </a:r>
            <a:r>
              <a:rPr lang="en-US" sz="2400" b="1" dirty="0">
                <a:latin typeface="Calibri (Body)"/>
              </a:rPr>
              <a:t>everyday, social situations</a:t>
            </a:r>
            <a:r>
              <a:rPr lang="en-US" sz="2400" dirty="0">
                <a:latin typeface="Calibri (Body)"/>
              </a:rPr>
              <a:t>. </a:t>
            </a:r>
            <a:r>
              <a:rPr lang="en-US" sz="2200" dirty="0"/>
              <a:t>There is a conversation between two speakers in Part 1 (for example, a conversation about travel arrangements). Only one person speaks in Part 2 (for example, a speech about local facilities).</a:t>
            </a:r>
          </a:p>
          <a:p>
            <a:endParaRPr lang="en-US" sz="2200" dirty="0"/>
          </a:p>
          <a:p>
            <a:r>
              <a:rPr lang="en-US" sz="2400" b="1" dirty="0">
                <a:solidFill>
                  <a:srgbClr val="00B0F0"/>
                </a:solidFill>
              </a:rPr>
              <a:t>Parts 3 and 4 </a:t>
            </a:r>
            <a:r>
              <a:rPr lang="en-US" sz="2200" dirty="0"/>
              <a:t>deal with</a:t>
            </a:r>
            <a:r>
              <a:rPr lang="en-US" sz="2400" dirty="0">
                <a:latin typeface="Calibri (Body)"/>
              </a:rPr>
              <a:t> </a:t>
            </a:r>
            <a:r>
              <a:rPr lang="en-US" sz="2400" b="1" dirty="0">
                <a:latin typeface="Calibri (Body)"/>
              </a:rPr>
              <a:t>educational and training situations</a:t>
            </a:r>
            <a:r>
              <a:rPr lang="en-US" sz="2400" dirty="0">
                <a:latin typeface="Calibri (Body)"/>
              </a:rPr>
              <a:t>. </a:t>
            </a:r>
            <a:r>
              <a:rPr lang="en-US" sz="2200" dirty="0"/>
              <a:t>In Part 3 there is a conversation between two main speakers (for example, two university students in discussion, perhaps guided by a tutor). In Part 4 only one person speaks on an academic subject.</a:t>
            </a:r>
          </a:p>
          <a:p>
            <a:r>
              <a:rPr lang="en-US" sz="2200" dirty="0"/>
              <a:t>You will hear the recordings once only. Different accents, including British, Australian, New Zealand, and North American, are used.</a:t>
            </a:r>
          </a:p>
          <a:p>
            <a:endParaRPr lang="en-US" sz="2200" dirty="0"/>
          </a:p>
          <a:p>
            <a:r>
              <a:rPr lang="en-US" sz="2200" dirty="0"/>
              <a:t>You will need to transfer your answers to an answer sheet. You will have 10 minutes at the end of the test to do this. You should </a:t>
            </a:r>
            <a:r>
              <a:rPr lang="en-US" sz="2400" b="1" dirty="0">
                <a:latin typeface="Calibri (Body)"/>
              </a:rPr>
              <a:t>be careful when writing your answers on the answer sheet</a:t>
            </a:r>
            <a:r>
              <a:rPr lang="en-US" sz="2400" dirty="0">
                <a:latin typeface="Calibri (Body)"/>
              </a:rPr>
              <a:t> </a:t>
            </a:r>
            <a:r>
              <a:rPr lang="en-US" sz="2200" dirty="0"/>
              <a:t>because you will lose marks for incorrect spelling and grammar.</a:t>
            </a:r>
          </a:p>
          <a:p>
            <a:endParaRPr lang="en-US" sz="2000"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598511326"/>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pic>
        <p:nvPicPr>
          <p:cNvPr id="3" name="Picture 2">
            <a:extLst>
              <a:ext uri="{FF2B5EF4-FFF2-40B4-BE49-F238E27FC236}">
                <a16:creationId xmlns:a16="http://schemas.microsoft.com/office/drawing/2014/main" id="{6115BA60-6362-4BEE-A42F-C5B8A6AB1347}"/>
              </a:ext>
            </a:extLst>
          </p:cNvPr>
          <p:cNvPicPr>
            <a:picLocks noChangeAspect="1"/>
          </p:cNvPicPr>
          <p:nvPr/>
        </p:nvPicPr>
        <p:blipFill>
          <a:blip r:embed="rId4"/>
          <a:stretch>
            <a:fillRect/>
          </a:stretch>
        </p:blipFill>
        <p:spPr>
          <a:xfrm>
            <a:off x="1091129" y="714375"/>
            <a:ext cx="10009741" cy="5564114"/>
          </a:xfrm>
          <a:prstGeom prst="rect">
            <a:avLst/>
          </a:prstGeom>
        </p:spPr>
      </p:pic>
    </p:spTree>
    <p:extLst>
      <p:ext uri="{BB962C8B-B14F-4D97-AF65-F5344CB8AC3E}">
        <p14:creationId xmlns:p14="http://schemas.microsoft.com/office/powerpoint/2010/main" val="785435581"/>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pic>
        <p:nvPicPr>
          <p:cNvPr id="4" name="Picture 3">
            <a:extLst>
              <a:ext uri="{FF2B5EF4-FFF2-40B4-BE49-F238E27FC236}">
                <a16:creationId xmlns:a16="http://schemas.microsoft.com/office/drawing/2014/main" id="{0E81AC5A-EF11-40E9-B4EA-8FFB7B294495}"/>
              </a:ext>
            </a:extLst>
          </p:cNvPr>
          <p:cNvPicPr>
            <a:picLocks noChangeAspect="1"/>
          </p:cNvPicPr>
          <p:nvPr/>
        </p:nvPicPr>
        <p:blipFill>
          <a:blip r:embed="rId4"/>
          <a:stretch>
            <a:fillRect/>
          </a:stretch>
        </p:blipFill>
        <p:spPr>
          <a:xfrm>
            <a:off x="1127234" y="207818"/>
            <a:ext cx="8749326" cy="6082748"/>
          </a:xfrm>
          <a:prstGeom prst="rect">
            <a:avLst/>
          </a:prstGeom>
        </p:spPr>
      </p:pic>
    </p:spTree>
    <p:extLst>
      <p:ext uri="{BB962C8B-B14F-4D97-AF65-F5344CB8AC3E}">
        <p14:creationId xmlns:p14="http://schemas.microsoft.com/office/powerpoint/2010/main" val="1958159422"/>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pic>
        <p:nvPicPr>
          <p:cNvPr id="3" name="Picture 2">
            <a:extLst>
              <a:ext uri="{FF2B5EF4-FFF2-40B4-BE49-F238E27FC236}">
                <a16:creationId xmlns:a16="http://schemas.microsoft.com/office/drawing/2014/main" id="{B12B159D-451C-4C13-934F-375993CDE27E}"/>
              </a:ext>
            </a:extLst>
          </p:cNvPr>
          <p:cNvPicPr>
            <a:picLocks noChangeAspect="1"/>
          </p:cNvPicPr>
          <p:nvPr/>
        </p:nvPicPr>
        <p:blipFill>
          <a:blip r:embed="rId4"/>
          <a:stretch>
            <a:fillRect/>
          </a:stretch>
        </p:blipFill>
        <p:spPr>
          <a:xfrm>
            <a:off x="1191490" y="357187"/>
            <a:ext cx="8854536" cy="5932288"/>
          </a:xfrm>
          <a:prstGeom prst="rect">
            <a:avLst/>
          </a:prstGeom>
        </p:spPr>
      </p:pic>
    </p:spTree>
    <p:extLst>
      <p:ext uri="{BB962C8B-B14F-4D97-AF65-F5344CB8AC3E}">
        <p14:creationId xmlns:p14="http://schemas.microsoft.com/office/powerpoint/2010/main" val="150071216"/>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pic>
        <p:nvPicPr>
          <p:cNvPr id="4" name="Picture 3">
            <a:extLst>
              <a:ext uri="{FF2B5EF4-FFF2-40B4-BE49-F238E27FC236}">
                <a16:creationId xmlns:a16="http://schemas.microsoft.com/office/drawing/2014/main" id="{8792B7E1-5AA8-4268-B6AE-6F901F2D4CFB}"/>
              </a:ext>
            </a:extLst>
          </p:cNvPr>
          <p:cNvPicPr>
            <a:picLocks noChangeAspect="1"/>
          </p:cNvPicPr>
          <p:nvPr/>
        </p:nvPicPr>
        <p:blipFill>
          <a:blip r:embed="rId4"/>
          <a:stretch>
            <a:fillRect/>
          </a:stretch>
        </p:blipFill>
        <p:spPr>
          <a:xfrm>
            <a:off x="1009650" y="124691"/>
            <a:ext cx="6073626" cy="6733309"/>
          </a:xfrm>
          <a:prstGeom prst="rect">
            <a:avLst/>
          </a:prstGeom>
        </p:spPr>
      </p:pic>
    </p:spTree>
    <p:extLst>
      <p:ext uri="{BB962C8B-B14F-4D97-AF65-F5344CB8AC3E}">
        <p14:creationId xmlns:p14="http://schemas.microsoft.com/office/powerpoint/2010/main" val="2760946951"/>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pic>
        <p:nvPicPr>
          <p:cNvPr id="3" name="Picture 2">
            <a:extLst>
              <a:ext uri="{FF2B5EF4-FFF2-40B4-BE49-F238E27FC236}">
                <a16:creationId xmlns:a16="http://schemas.microsoft.com/office/drawing/2014/main" id="{F00FE560-1385-4F38-9407-01DFB3588B6D}"/>
              </a:ext>
            </a:extLst>
          </p:cNvPr>
          <p:cNvPicPr>
            <a:picLocks noChangeAspect="1"/>
          </p:cNvPicPr>
          <p:nvPr/>
        </p:nvPicPr>
        <p:blipFill>
          <a:blip r:embed="rId4"/>
          <a:stretch>
            <a:fillRect/>
          </a:stretch>
        </p:blipFill>
        <p:spPr>
          <a:xfrm>
            <a:off x="1080654" y="96688"/>
            <a:ext cx="5583382" cy="6761312"/>
          </a:xfrm>
          <a:prstGeom prst="rect">
            <a:avLst/>
          </a:prstGeom>
        </p:spPr>
      </p:pic>
    </p:spTree>
    <p:extLst>
      <p:ext uri="{BB962C8B-B14F-4D97-AF65-F5344CB8AC3E}">
        <p14:creationId xmlns:p14="http://schemas.microsoft.com/office/powerpoint/2010/main" val="1309534704"/>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pic>
        <p:nvPicPr>
          <p:cNvPr id="4" name="Picture 3">
            <a:extLst>
              <a:ext uri="{FF2B5EF4-FFF2-40B4-BE49-F238E27FC236}">
                <a16:creationId xmlns:a16="http://schemas.microsoft.com/office/drawing/2014/main" id="{01BAFEA3-D590-4F82-BBD4-35BA99226F10}"/>
              </a:ext>
            </a:extLst>
          </p:cNvPr>
          <p:cNvPicPr>
            <a:picLocks noChangeAspect="1"/>
          </p:cNvPicPr>
          <p:nvPr/>
        </p:nvPicPr>
        <p:blipFill>
          <a:blip r:embed="rId4"/>
          <a:stretch>
            <a:fillRect/>
          </a:stretch>
        </p:blipFill>
        <p:spPr>
          <a:xfrm>
            <a:off x="1039091" y="235527"/>
            <a:ext cx="8096630" cy="6026728"/>
          </a:xfrm>
          <a:prstGeom prst="rect">
            <a:avLst/>
          </a:prstGeom>
        </p:spPr>
      </p:pic>
    </p:spTree>
    <p:extLst>
      <p:ext uri="{BB962C8B-B14F-4D97-AF65-F5344CB8AC3E}">
        <p14:creationId xmlns:p14="http://schemas.microsoft.com/office/powerpoint/2010/main" val="1753498467"/>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7152</TotalTime>
  <Words>15</Words>
  <Application>Microsoft Office PowerPoint</Application>
  <PresentationFormat>Widescreen</PresentationFormat>
  <Paragraphs>49</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Bahnschrift Condensed</vt:lpstr>
      <vt:lpstr>Calibri</vt:lpstr>
      <vt:lpstr>Calibri (Body)</vt:lpstr>
      <vt:lpstr>Calibri Light</vt:lpstr>
      <vt:lpstr>Comic Sans MS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Terrin Hasanka Minuwandeniya</dc:creator>
  <cp:lastModifiedBy>Terrin Hasanka Minuwandeniya</cp:lastModifiedBy>
  <cp:revision>179</cp:revision>
  <dcterms:created xsi:type="dcterms:W3CDTF">2022-02-10T03:44:46Z</dcterms:created>
  <dcterms:modified xsi:type="dcterms:W3CDTF">2023-11-06T17:11:42Z</dcterms:modified>
</cp:coreProperties>
</file>